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  <p:sldMasterId id="2147483693" r:id="rId2"/>
  </p:sldMasterIdLst>
  <p:notesMasterIdLst>
    <p:notesMasterId r:id="rId16"/>
  </p:notesMasterIdLst>
  <p:sldIdLst>
    <p:sldId id="575" r:id="rId3"/>
    <p:sldId id="598" r:id="rId4"/>
    <p:sldId id="597" r:id="rId5"/>
    <p:sldId id="593" r:id="rId6"/>
    <p:sldId id="577" r:id="rId7"/>
    <p:sldId id="569" r:id="rId8"/>
    <p:sldId id="592" r:id="rId9"/>
    <p:sldId id="596" r:id="rId10"/>
    <p:sldId id="601" r:id="rId11"/>
    <p:sldId id="603" r:id="rId12"/>
    <p:sldId id="602" r:id="rId13"/>
    <p:sldId id="604" r:id="rId14"/>
    <p:sldId id="348" r:id="rId15"/>
  </p:sldIdLst>
  <p:sldSz cx="129619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4083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ita Hettema" initials="AH" lastIdx="2" clrIdx="0"/>
  <p:cmAuthor id="1" name="Laura Muzart" initials="LM" lastIdx="17" clrIdx="1">
    <p:extLst/>
  </p:cmAuthor>
  <p:cmAuthor id="2" name="Stacia Finch" initials="SF" lastIdx="11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9933"/>
    <a:srgbClr val="FF9966"/>
    <a:srgbClr val="CCFFFF"/>
    <a:srgbClr val="CCCC00"/>
    <a:srgbClr val="FF964F"/>
    <a:srgbClr val="FFAF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956" autoAdjust="0"/>
    <p:restoredTop sz="81268" autoAdjust="0"/>
  </p:normalViewPr>
  <p:slideViewPr>
    <p:cSldViewPr snapToGrid="0">
      <p:cViewPr varScale="1">
        <p:scale>
          <a:sx n="45" d="100"/>
          <a:sy n="45" d="100"/>
        </p:scale>
        <p:origin x="582" y="54"/>
      </p:cViewPr>
      <p:guideLst>
        <p:guide orient="horz" pos="2160"/>
        <p:guide pos="3840"/>
        <p:guide pos="408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2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hughey\Box%20Sync\ABH%20Personal\Publication\AIDS%202018\Figures%20for%20PrEP%20Special%20Session%20Presentation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>
                <a:latin typeface="Calibri" panose="020F0502020204030204" pitchFamily="34" charset="0"/>
              </a:rPr>
              <a:t>DISTRIBUTION OF NEW HIV INFECTION IN SUB-SAHARAN AFRICA BY POPULATION (2015</a:t>
            </a:r>
            <a:r>
              <a:rPr lang="en-US" dirty="0"/>
              <a:t>)</a:t>
            </a:r>
          </a:p>
        </c:rich>
      </c:tx>
      <c:layout>
        <c:manualLayout>
          <c:xMode val="edge"/>
          <c:yMode val="edge"/>
          <c:x val="9.9135080710995263E-2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5778049295562196E-2"/>
          <c:y val="0.14704100512026161"/>
          <c:w val="0.60939530739501446"/>
          <c:h val="0.79720881201325255"/>
        </c:manualLayout>
      </c:layout>
      <c:doughnutChart>
        <c:varyColors val="1"/>
        <c:ser>
          <c:idx val="0"/>
          <c:order val="0"/>
          <c:dPt>
            <c:idx val="5"/>
            <c:bubble3D val="0"/>
            <c:spPr>
              <a:solidFill>
                <a:srgbClr val="FF99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7D8-486F-8C0D-EC6A1FBF9F71}"/>
              </c:ext>
            </c:extLst>
          </c:dPt>
          <c:dLbls>
            <c:dLbl>
              <c:idx val="1"/>
              <c:layout>
                <c:manualLayout>
                  <c:x val="2.2974105699633877E-2"/>
                  <c:y val="-4.91803278688524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E7D8-486F-8C0D-EC6A1FBF9F7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Sheet1!$A$3:$A$8</c:f>
              <c:strCache>
                <c:ptCount val="6"/>
                <c:pt idx="0">
                  <c:v>Sex  workers</c:v>
                </c:pt>
                <c:pt idx="1">
                  <c:v>PWID</c:v>
                </c:pt>
                <c:pt idx="2">
                  <c:v>MSM</c:v>
                </c:pt>
                <c:pt idx="3">
                  <c:v>TG</c:v>
                </c:pt>
                <c:pt idx="4">
                  <c:v>Clients and partners of KPs</c:v>
                </c:pt>
                <c:pt idx="5">
                  <c:v>Rest of the population</c:v>
                </c:pt>
              </c:strCache>
            </c:strRef>
          </c:cat>
          <c:val>
            <c:numRef>
              <c:f>Sheet1!$B$3:$B$8</c:f>
              <c:numCache>
                <c:formatCode>0%</c:formatCode>
                <c:ptCount val="6"/>
                <c:pt idx="0">
                  <c:v>0.05</c:v>
                </c:pt>
                <c:pt idx="1">
                  <c:v>0.02</c:v>
                </c:pt>
                <c:pt idx="2">
                  <c:v>0.06</c:v>
                </c:pt>
                <c:pt idx="4">
                  <c:v>0.12</c:v>
                </c:pt>
                <c:pt idx="5">
                  <c:v>0.75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E7D8-486F-8C0D-EC6A1FBF9F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64889220743958731"/>
          <c:y val="0.23393442622950819"/>
          <c:w val="0.33961353968684949"/>
          <c:h val="0.66379759907060798"/>
        </c:manualLayout>
      </c:layout>
      <c:overlay val="0"/>
      <c:txPr>
        <a:bodyPr/>
        <a:lstStyle/>
        <a:p>
          <a:pPr>
            <a:defRPr sz="1600">
              <a:latin typeface="Calibri" panose="020F0502020204030204" pitchFamily="34" charset="0"/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Reasons for Facility Visit among Clients Given a Risk </a:t>
            </a:r>
            <a:r>
              <a:rPr lang="en-US" b="1" dirty="0" smtClean="0"/>
              <a:t>Assessment</a:t>
            </a:r>
            <a:endParaRPr lang="en-US" b="1" dirty="0"/>
          </a:p>
        </c:rich>
      </c:tx>
      <c:layout>
        <c:manualLayout>
          <c:xMode val="edge"/>
          <c:yMode val="edge"/>
          <c:x val="0.1919636636200551"/>
          <c:y val="2.909483560940603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Calculations!$B$62</c:f>
              <c:strCache>
                <c:ptCount val="1"/>
                <c:pt idx="0">
                  <c:v>CHAI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Calculations!$A$63:$A$70</c:f>
              <c:strCache>
                <c:ptCount val="8"/>
                <c:pt idx="0">
                  <c:v>PrEP</c:v>
                </c:pt>
                <c:pt idx="1">
                  <c:v>ANC</c:v>
                </c:pt>
                <c:pt idx="2">
                  <c:v>PNC</c:v>
                </c:pt>
                <c:pt idx="3">
                  <c:v>VCT</c:v>
                </c:pt>
                <c:pt idx="4">
                  <c:v>OPD</c:v>
                </c:pt>
                <c:pt idx="5">
                  <c:v>FP</c:v>
                </c:pt>
                <c:pt idx="6">
                  <c:v>STI Tx</c:v>
                </c:pt>
                <c:pt idx="7">
                  <c:v>Other</c:v>
                </c:pt>
              </c:strCache>
            </c:strRef>
          </c:cat>
          <c:val>
            <c:numRef>
              <c:f>Calculations!$B$63:$B$70</c:f>
              <c:numCache>
                <c:formatCode>General</c:formatCode>
                <c:ptCount val="8"/>
                <c:pt idx="0">
                  <c:v>69</c:v>
                </c:pt>
                <c:pt idx="1">
                  <c:v>168</c:v>
                </c:pt>
                <c:pt idx="2">
                  <c:v>24</c:v>
                </c:pt>
                <c:pt idx="3">
                  <c:v>207</c:v>
                </c:pt>
                <c:pt idx="4">
                  <c:v>284</c:v>
                </c:pt>
                <c:pt idx="5">
                  <c:v>311</c:v>
                </c:pt>
                <c:pt idx="6">
                  <c:v>48</c:v>
                </c:pt>
                <c:pt idx="7">
                  <c:v>73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023-421B-A288-6663D06A1B7B}"/>
            </c:ext>
          </c:extLst>
        </c:ser>
        <c:ser>
          <c:idx val="1"/>
          <c:order val="1"/>
          <c:tx>
            <c:strRef>
              <c:f>Calculations!$C$62</c:f>
              <c:strCache>
                <c:ptCount val="1"/>
                <c:pt idx="0">
                  <c:v>MSF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strRef>
              <c:f>Calculations!$A$63:$A$70</c:f>
              <c:strCache>
                <c:ptCount val="8"/>
                <c:pt idx="0">
                  <c:v>PrEP</c:v>
                </c:pt>
                <c:pt idx="1">
                  <c:v>ANC</c:v>
                </c:pt>
                <c:pt idx="2">
                  <c:v>PNC</c:v>
                </c:pt>
                <c:pt idx="3">
                  <c:v>VCT</c:v>
                </c:pt>
                <c:pt idx="4">
                  <c:v>OPD</c:v>
                </c:pt>
                <c:pt idx="5">
                  <c:v>FP</c:v>
                </c:pt>
                <c:pt idx="6">
                  <c:v>STI Tx</c:v>
                </c:pt>
                <c:pt idx="7">
                  <c:v>Other</c:v>
                </c:pt>
              </c:strCache>
            </c:strRef>
          </c:cat>
          <c:val>
            <c:numRef>
              <c:f>Calculations!$C$63:$C$70</c:f>
              <c:numCache>
                <c:formatCode>General</c:formatCode>
                <c:ptCount val="8"/>
                <c:pt idx="0">
                  <c:v>158</c:v>
                </c:pt>
                <c:pt idx="1">
                  <c:v>256</c:v>
                </c:pt>
                <c:pt idx="2">
                  <c:v>68</c:v>
                </c:pt>
                <c:pt idx="3">
                  <c:v>151</c:v>
                </c:pt>
                <c:pt idx="4">
                  <c:v>160</c:v>
                </c:pt>
                <c:pt idx="5">
                  <c:v>143</c:v>
                </c:pt>
                <c:pt idx="6">
                  <c:v>37</c:v>
                </c:pt>
                <c:pt idx="7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023-421B-A288-6663D06A1B7B}"/>
            </c:ext>
          </c:extLst>
        </c:ser>
        <c:ser>
          <c:idx val="2"/>
          <c:order val="2"/>
          <c:tx>
            <c:strRef>
              <c:f>Calculations!$D$62</c:f>
              <c:strCache>
                <c:ptCount val="1"/>
                <c:pt idx="0">
                  <c:v>FHI 360/LINKAGES</c:v>
                </c:pt>
              </c:strCache>
            </c:strRef>
          </c:tx>
          <c:spPr>
            <a:solidFill>
              <a:srgbClr val="FF9900"/>
            </a:solidFill>
            <a:ln>
              <a:noFill/>
            </a:ln>
            <a:effectLst/>
          </c:spPr>
          <c:invertIfNegative val="0"/>
          <c:cat>
            <c:strRef>
              <c:f>Calculations!$A$63:$A$70</c:f>
              <c:strCache>
                <c:ptCount val="8"/>
                <c:pt idx="0">
                  <c:v>PrEP</c:v>
                </c:pt>
                <c:pt idx="1">
                  <c:v>ANC</c:v>
                </c:pt>
                <c:pt idx="2">
                  <c:v>PNC</c:v>
                </c:pt>
                <c:pt idx="3">
                  <c:v>VCT</c:v>
                </c:pt>
                <c:pt idx="4">
                  <c:v>OPD</c:v>
                </c:pt>
                <c:pt idx="5">
                  <c:v>FP</c:v>
                </c:pt>
                <c:pt idx="6">
                  <c:v>STI Tx</c:v>
                </c:pt>
                <c:pt idx="7">
                  <c:v>Other</c:v>
                </c:pt>
              </c:strCache>
            </c:strRef>
          </c:cat>
          <c:val>
            <c:numRef>
              <c:f>Calculations!$D$63:$D$70</c:f>
              <c:numCache>
                <c:formatCode>General</c:formatCode>
                <c:ptCount val="8"/>
                <c:pt idx="0">
                  <c:v>69</c:v>
                </c:pt>
                <c:pt idx="1">
                  <c:v>5</c:v>
                </c:pt>
                <c:pt idx="2">
                  <c:v>0</c:v>
                </c:pt>
                <c:pt idx="3">
                  <c:v>50</c:v>
                </c:pt>
                <c:pt idx="4">
                  <c:v>65</c:v>
                </c:pt>
                <c:pt idx="5">
                  <c:v>108</c:v>
                </c:pt>
                <c:pt idx="6">
                  <c:v>18</c:v>
                </c:pt>
                <c:pt idx="7">
                  <c:v>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023-421B-A288-6663D06A1B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93271624"/>
        <c:axId val="179325280"/>
      </c:barChart>
      <c:catAx>
        <c:axId val="93271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9325280"/>
        <c:crosses val="autoZero"/>
        <c:auto val="1"/>
        <c:lblAlgn val="ctr"/>
        <c:lblOffset val="100"/>
        <c:noMultiLvlLbl val="0"/>
      </c:catAx>
      <c:valAx>
        <c:axId val="179325280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 dirty="0"/>
                  <a:t>Number of Clients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2716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accent6">
        <a:lumMod val="95000"/>
      </a:schemeClr>
    </a:solidFill>
    <a:ln w="9525" cap="flat" cmpd="sng" algn="ctr">
      <a:noFill/>
      <a:round/>
    </a:ln>
    <a:effectLst/>
  </c:spPr>
  <c:txPr>
    <a:bodyPr/>
    <a:lstStyle/>
    <a:p>
      <a:pPr>
        <a:defRPr sz="1600"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ysClr val="windowText" lastClr="000000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r>
              <a:rPr lang="en-US" b="1" dirty="0">
                <a:latin typeface="Calibri" panose="020F0502020204030204" pitchFamily="34" charset="0"/>
              </a:rPr>
              <a:t>Target Population Composition among PrEP Clients</a:t>
            </a:r>
          </a:p>
          <a:p>
            <a:pPr>
              <a:defRPr>
                <a:latin typeface="Calibri" panose="020F0502020204030204" pitchFamily="34" charset="0"/>
              </a:defRPr>
            </a:pPr>
            <a:r>
              <a:rPr lang="en-US" dirty="0">
                <a:latin typeface="Calibri" panose="020F0502020204030204" pitchFamily="34" charset="0"/>
              </a:rPr>
              <a:t>(not mutually exclusive)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ysClr val="windowText" lastClr="000000"/>
              </a:solidFill>
              <a:latin typeface="Calibri" panose="020F050202020403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4"/>
          <c:order val="4"/>
          <c:tx>
            <c:strRef>
              <c:f>Sheet1!$H$24</c:f>
              <c:strCache>
                <c:ptCount val="1"/>
                <c:pt idx="0">
                  <c:v>% Overall Total Belonging to Target Pop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>
                        <a:latin typeface="Calibri" panose="020F0502020204030204" pitchFamily="34" charset="0"/>
                      </a:rPr>
                      <a:t>0.1%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>
                        <a:latin typeface="Calibri" panose="020F0502020204030204" pitchFamily="34" charset="0"/>
                      </a:rPr>
                      <a:t>1.3%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>
                        <a:latin typeface="Calibri" panose="020F0502020204030204" pitchFamily="34" charset="0"/>
                      </a:rPr>
                      <a:t>9.0%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>
                        <a:latin typeface="Calibri" panose="020F0502020204030204" pitchFamily="34" charset="0"/>
                      </a:rPr>
                      <a:t>13.2%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>
                        <a:latin typeface="Calibri" panose="020F0502020204030204" pitchFamily="34" charset="0"/>
                      </a:rPr>
                      <a:t>15.0%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mtClean="0">
                        <a:latin typeface="Calibri" panose="020F0502020204030204" pitchFamily="34" charset="0"/>
                      </a:rPr>
                      <a:t>45.5%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mtClean="0">
                        <a:latin typeface="Calibri" panose="020F0502020204030204" pitchFamily="34" charset="0"/>
                      </a:rPr>
                      <a:t>46.0%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Sheet1!$C$25:$C$31</c:f>
              <c:strCache>
                <c:ptCount val="7"/>
                <c:pt idx="0">
                  <c:v>MSM</c:v>
                </c:pt>
                <c:pt idx="1">
                  <c:v>FSW</c:v>
                </c:pt>
                <c:pt idx="2">
                  <c:v>Client with STI</c:v>
                </c:pt>
                <c:pt idx="3">
                  <c:v>Lactating</c:v>
                </c:pt>
                <c:pt idx="4">
                  <c:v>Pregnant</c:v>
                </c:pt>
                <c:pt idx="5">
                  <c:v>Sero-discordant</c:v>
                </c:pt>
                <c:pt idx="6">
                  <c:v>YW 16-25 years</c:v>
                </c:pt>
              </c:strCache>
            </c:strRef>
          </c:cat>
          <c:val>
            <c:numRef>
              <c:f>Sheet1!$H$25:$H$31</c:f>
              <c:numCache>
                <c:formatCode>0%</c:formatCode>
                <c:ptCount val="7"/>
                <c:pt idx="0">
                  <c:v>1.4684287812041115E-3</c:v>
                </c:pt>
                <c:pt idx="1">
                  <c:v>1.3215859030837005E-2</c:v>
                </c:pt>
                <c:pt idx="2">
                  <c:v>8.957415565345081E-2</c:v>
                </c:pt>
                <c:pt idx="3">
                  <c:v>0.13215859030837004</c:v>
                </c:pt>
                <c:pt idx="4">
                  <c:v>0.14977973568281938</c:v>
                </c:pt>
                <c:pt idx="5">
                  <c:v>0.45521292217327458</c:v>
                </c:pt>
                <c:pt idx="6">
                  <c:v>0.45961820851688695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D99-415B-AD41-7B4C75D645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32317120"/>
        <c:axId val="129804976"/>
        <c:extLst xmlns:c16r2="http://schemas.microsoft.com/office/drawing/2015/06/chart"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Sheet1!$D$24</c15:sqref>
                        </c15:formulaRef>
                      </c:ext>
                    </c:extLst>
                    <c:strCache>
                      <c:ptCount val="1"/>
                      <c:pt idx="0">
                        <c:v>FHI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Sheet1!$C$25:$C$31</c15:sqref>
                        </c15:formulaRef>
                      </c:ext>
                    </c:extLst>
                    <c:strCache>
                      <c:ptCount val="7"/>
                      <c:pt idx="0">
                        <c:v>MSM</c:v>
                      </c:pt>
                      <c:pt idx="1">
                        <c:v>FSW</c:v>
                      </c:pt>
                      <c:pt idx="2">
                        <c:v>Client with STI</c:v>
                      </c:pt>
                      <c:pt idx="3">
                        <c:v>Lactating</c:v>
                      </c:pt>
                      <c:pt idx="4">
                        <c:v>Pregnant</c:v>
                      </c:pt>
                      <c:pt idx="5">
                        <c:v>Sero-discordant</c:v>
                      </c:pt>
                      <c:pt idx="6">
                        <c:v>YW 16-25 years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Sheet1!$D$25:$D$31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0</c:v>
                      </c:pt>
                      <c:pt idx="1">
                        <c:v>0</c:v>
                      </c:pt>
                      <c:pt idx="2">
                        <c:v>29</c:v>
                      </c:pt>
                      <c:pt idx="3">
                        <c:v>0</c:v>
                      </c:pt>
                      <c:pt idx="4">
                        <c:v>1</c:v>
                      </c:pt>
                      <c:pt idx="5">
                        <c:v>93</c:v>
                      </c:pt>
                      <c:pt idx="6">
                        <c:v>93</c:v>
                      </c:pt>
                    </c:numCache>
                  </c:numRef>
                </c:val>
                <c:extLst xmlns:c16r2="http://schemas.microsoft.com/office/drawing/2015/06/chart">
                  <c:ext xmlns:c16="http://schemas.microsoft.com/office/drawing/2014/chart" uri="{C3380CC4-5D6E-409C-BE32-E72D297353CC}">
                    <c16:uniqueId val="{00000001-6D99-415B-AD41-7B4C75D6453D}"/>
                  </c:ext>
                </c:extLst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Sheet1!$E$24</c15:sqref>
                        </c15:formulaRef>
                      </c:ext>
                    </c:extLst>
                    <c:strCache>
                      <c:ptCount val="1"/>
                      <c:pt idx="0">
                        <c:v>MSF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Sheet1!$C$25:$C$31</c15:sqref>
                        </c15:formulaRef>
                      </c:ext>
                    </c:extLst>
                    <c:strCache>
                      <c:ptCount val="7"/>
                      <c:pt idx="0">
                        <c:v>MSM</c:v>
                      </c:pt>
                      <c:pt idx="1">
                        <c:v>FSW</c:v>
                      </c:pt>
                      <c:pt idx="2">
                        <c:v>Client with STI</c:v>
                      </c:pt>
                      <c:pt idx="3">
                        <c:v>Lactating</c:v>
                      </c:pt>
                      <c:pt idx="4">
                        <c:v>Pregnant</c:v>
                      </c:pt>
                      <c:pt idx="5">
                        <c:v>Sero-discordant</c:v>
                      </c:pt>
                      <c:pt idx="6">
                        <c:v>YW 16-25 years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Sheet1!$E$25:$E$31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1</c:v>
                      </c:pt>
                      <c:pt idx="1">
                        <c:v>9</c:v>
                      </c:pt>
                      <c:pt idx="2">
                        <c:v>10</c:v>
                      </c:pt>
                      <c:pt idx="3">
                        <c:v>36</c:v>
                      </c:pt>
                      <c:pt idx="4">
                        <c:v>60</c:v>
                      </c:pt>
                      <c:pt idx="5">
                        <c:v>102</c:v>
                      </c:pt>
                      <c:pt idx="6">
                        <c:v>113</c:v>
                      </c:pt>
                    </c:numCache>
                  </c:numRef>
                </c:val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2-6D99-415B-AD41-7B4C75D6453D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Sheet1!$F$24</c15:sqref>
                        </c15:formulaRef>
                      </c:ext>
                    </c:extLst>
                    <c:strCache>
                      <c:ptCount val="1"/>
                      <c:pt idx="0">
                        <c:v>CHAI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Sheet1!$C$25:$C$31</c15:sqref>
                        </c15:formulaRef>
                      </c:ext>
                    </c:extLst>
                    <c:strCache>
                      <c:ptCount val="7"/>
                      <c:pt idx="0">
                        <c:v>MSM</c:v>
                      </c:pt>
                      <c:pt idx="1">
                        <c:v>FSW</c:v>
                      </c:pt>
                      <c:pt idx="2">
                        <c:v>Client with STI</c:v>
                      </c:pt>
                      <c:pt idx="3">
                        <c:v>Lactating</c:v>
                      </c:pt>
                      <c:pt idx="4">
                        <c:v>Pregnant</c:v>
                      </c:pt>
                      <c:pt idx="5">
                        <c:v>Sero-discordant</c:v>
                      </c:pt>
                      <c:pt idx="6">
                        <c:v>YW 16-25 years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Sheet1!$F$25:$F$31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0</c:v>
                      </c:pt>
                      <c:pt idx="1">
                        <c:v>0</c:v>
                      </c:pt>
                      <c:pt idx="2">
                        <c:v>22</c:v>
                      </c:pt>
                      <c:pt idx="3">
                        <c:v>54</c:v>
                      </c:pt>
                      <c:pt idx="4">
                        <c:v>41</c:v>
                      </c:pt>
                      <c:pt idx="5">
                        <c:v>115</c:v>
                      </c:pt>
                      <c:pt idx="6">
                        <c:v>107</c:v>
                      </c:pt>
                    </c:numCache>
                  </c:numRef>
                </c:val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3-6D99-415B-AD41-7B4C75D6453D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Sheet1!$G$24</c15:sqref>
                        </c15:formulaRef>
                      </c:ext>
                    </c:extLst>
                    <c:strCache>
                      <c:ptCount val="1"/>
                      <c:pt idx="0">
                        <c:v>Total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Sheet1!$C$25:$C$31</c15:sqref>
                        </c15:formulaRef>
                      </c:ext>
                    </c:extLst>
                    <c:strCache>
                      <c:ptCount val="7"/>
                      <c:pt idx="0">
                        <c:v>MSM</c:v>
                      </c:pt>
                      <c:pt idx="1">
                        <c:v>FSW</c:v>
                      </c:pt>
                      <c:pt idx="2">
                        <c:v>Client with STI</c:v>
                      </c:pt>
                      <c:pt idx="3">
                        <c:v>Lactating</c:v>
                      </c:pt>
                      <c:pt idx="4">
                        <c:v>Pregnant</c:v>
                      </c:pt>
                      <c:pt idx="5">
                        <c:v>Sero-discordant</c:v>
                      </c:pt>
                      <c:pt idx="6">
                        <c:v>YW 16-25 years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Sheet1!$G$25:$G$31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1</c:v>
                      </c:pt>
                      <c:pt idx="1">
                        <c:v>9</c:v>
                      </c:pt>
                      <c:pt idx="2">
                        <c:v>61</c:v>
                      </c:pt>
                      <c:pt idx="3">
                        <c:v>90</c:v>
                      </c:pt>
                      <c:pt idx="4">
                        <c:v>102</c:v>
                      </c:pt>
                      <c:pt idx="5">
                        <c:v>310</c:v>
                      </c:pt>
                      <c:pt idx="6">
                        <c:v>313</c:v>
                      </c:pt>
                    </c:numCache>
                  </c:numRef>
                </c:val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4-6D99-415B-AD41-7B4C75D6453D}"/>
                  </c:ext>
                </c:extLst>
              </c15:ser>
            </c15:filteredBarSeries>
          </c:ext>
        </c:extLst>
      </c:barChart>
      <c:catAx>
        <c:axId val="1323171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n-US"/>
          </a:p>
        </c:txPr>
        <c:crossAx val="129804976"/>
        <c:crosses val="autoZero"/>
        <c:auto val="1"/>
        <c:lblAlgn val="ctr"/>
        <c:lblOffset val="100"/>
        <c:noMultiLvlLbl val="0"/>
      </c:catAx>
      <c:valAx>
        <c:axId val="129804976"/>
        <c:scaling>
          <c:orientation val="minMax"/>
          <c:max val="1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r>
                  <a:rPr lang="en-US" dirty="0">
                    <a:latin typeface="Calibri" panose="020F0502020204030204" pitchFamily="34" charset="0"/>
                  </a:rPr>
                  <a:t>% of </a:t>
                </a:r>
                <a:r>
                  <a:rPr lang="en-US" dirty="0" smtClean="0">
                    <a:latin typeface="Calibri" panose="020F0502020204030204" pitchFamily="34" charset="0"/>
                  </a:rPr>
                  <a:t>PrEP Clients</a:t>
                </a:r>
                <a:endParaRPr lang="en-US" dirty="0">
                  <a:latin typeface="Calibri" panose="020F0502020204030204" pitchFamily="34" charset="0"/>
                </a:endParaRPr>
              </a:p>
            </c:rich>
          </c:tx>
          <c:layout>
            <c:manualLayout>
              <c:xMode val="edge"/>
              <c:yMode val="edge"/>
              <c:x val="0.36796720633535801"/>
              <c:y val="0.8997061123883108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Calibri" panose="020F05020202040302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n-US"/>
          </a:p>
        </c:txPr>
        <c:crossAx val="1323171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tx2">
        <a:lumMod val="20000"/>
        <a:lumOff val="80000"/>
      </a:schemeClr>
    </a:solidFill>
    <a:ln w="9525" cap="flat" cmpd="sng" algn="ctr">
      <a:noFill/>
      <a:round/>
    </a:ln>
    <a:effectLst/>
  </c:spPr>
  <c:txPr>
    <a:bodyPr/>
    <a:lstStyle/>
    <a:p>
      <a:pPr>
        <a:defRPr sz="1400">
          <a:solidFill>
            <a:sysClr val="windowText" lastClr="000000"/>
          </a:solidFill>
          <a:latin typeface="Tw Cen MT" panose="020B0602020104020603" pitchFamily="34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0" i="0" u="none" strike="noStrike" kern="1200" spc="0" baseline="0">
                <a:solidFill>
                  <a:sysClr val="windowText" lastClr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r>
              <a:rPr lang="en-US" sz="1600" b="1" dirty="0">
                <a:latin typeface="Calibri" panose="020F0502020204030204" pitchFamily="34" charset="0"/>
              </a:rPr>
              <a:t>Client</a:t>
            </a:r>
            <a:r>
              <a:rPr lang="en-US" sz="1600" b="1" baseline="0" dirty="0">
                <a:latin typeface="Calibri" panose="020F0502020204030204" pitchFamily="34" charset="0"/>
              </a:rPr>
              <a:t> Belonging to Any Target Population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21624974297567642"/>
          <c:y val="0.18270666358276097"/>
          <c:w val="0.5338611705794839"/>
          <c:h val="0.73976931044538963"/>
        </c:manualLayout>
      </c:layout>
      <c:doughnutChart>
        <c:varyColors val="1"/>
        <c:ser>
          <c:idx val="3"/>
          <c:order val="3"/>
          <c:tx>
            <c:strRef>
              <c:f>Sheet1!$F$4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/>
            </a:solidFill>
          </c:spPr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06A-4B11-859C-370679689066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06A-4B11-859C-37067968906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  <c15:layout/>
              </c:ext>
            </c:extLst>
          </c:dLbls>
          <c:cat>
            <c:strRef>
              <c:f>Sheet1!$B$5:$B$6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Sheet1!$F$5:$F$6</c:f>
              <c:numCache>
                <c:formatCode>General</c:formatCode>
                <c:ptCount val="2"/>
                <c:pt idx="0">
                  <c:v>681</c:v>
                </c:pt>
                <c:pt idx="1">
                  <c:v>241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06A-4B11-859C-3706796890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83"/>
        <c:holeSize val="35"/>
        <c:extLst xmlns:c16r2="http://schemas.microsoft.com/office/drawing/2015/06/chart">
          <c:ext xmlns:c15="http://schemas.microsoft.com/office/drawing/2012/chart" uri="{02D57815-91ED-43cb-92C2-25804820EDAC}">
            <c15:filteredPieSeries>
              <c15:ser>
                <c:idx val="0"/>
                <c:order val="0"/>
                <c:tx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Sheet1!$C$4</c15:sqref>
                        </c15:formulaRef>
                      </c:ext>
                    </c:extLst>
                    <c:strCache>
                      <c:ptCount val="1"/>
                      <c:pt idx="0">
                        <c:v>CHAI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>
                    <c:ext xmlns:c16="http://schemas.microsoft.com/office/drawing/2014/chart" uri="{C3380CC4-5D6E-409C-BE32-E72D297353CC}">
                      <c16:uniqueId val="{00000006-B06A-4B11-859C-370679689066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>
                    <c:ext xmlns:c16="http://schemas.microsoft.com/office/drawing/2014/chart" uri="{C3380CC4-5D6E-409C-BE32-E72D297353CC}">
                      <c16:uniqueId val="{00000008-B06A-4B11-859C-370679689066}"/>
                    </c:ext>
                  </c:extLst>
                </c:dPt>
                <c:cat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Sheet1!$B$5:$B$6</c15:sqref>
                        </c15:formulaRef>
                      </c:ext>
                    </c:extLst>
                    <c:strCache>
                      <c:ptCount val="2"/>
                      <c:pt idx="0">
                        <c:v>Yes</c:v>
                      </c:pt>
                      <c:pt idx="1">
                        <c:v>No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Sheet1!$C$5:$C$6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238</c:v>
                      </c:pt>
                      <c:pt idx="1">
                        <c:v>116</c:v>
                      </c:pt>
                    </c:numCache>
                  </c:numRef>
                </c:val>
                <c:extLst xmlns:c16r2="http://schemas.microsoft.com/office/drawing/2015/06/chart">
                  <c:ext xmlns:c16="http://schemas.microsoft.com/office/drawing/2014/chart" uri="{C3380CC4-5D6E-409C-BE32-E72D297353CC}">
                    <c16:uniqueId val="{00000009-B06A-4B11-859C-370679689066}"/>
                  </c:ext>
                </c:extLst>
              </c15:ser>
            </c15:filteredPieSeries>
            <c15:filteredPieSeries>
              <c15:ser>
                <c:idx val="1"/>
                <c:order val="1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Sheet1!$D$4</c15:sqref>
                        </c15:formulaRef>
                      </c:ext>
                    </c:extLst>
                    <c:strCache>
                      <c:ptCount val="1"/>
                      <c:pt idx="0">
                        <c:v>FHI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0B-B06A-4B11-859C-370679689066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0D-B06A-4B11-859C-370679689066}"/>
                    </c:ext>
                  </c:extLst>
                </c:dPt>
                <c:cat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Sheet1!$B$5:$B$6</c15:sqref>
                        </c15:formulaRef>
                      </c:ext>
                    </c:extLst>
                    <c:strCache>
                      <c:ptCount val="2"/>
                      <c:pt idx="0">
                        <c:v>Yes</c:v>
                      </c:pt>
                      <c:pt idx="1">
                        <c:v>No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Sheet1!$D$5:$D$6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216</c:v>
                      </c:pt>
                      <c:pt idx="1">
                        <c:v>69</c:v>
                      </c:pt>
                    </c:numCache>
                  </c:numRef>
                </c:val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E-B06A-4B11-859C-370679689066}"/>
                  </c:ext>
                </c:extLst>
              </c15:ser>
            </c15:filteredPieSeries>
            <c15:filteredPieSeries>
              <c15:ser>
                <c:idx val="2"/>
                <c:order val="2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Sheet1!$E$4</c15:sqref>
                        </c15:formulaRef>
                      </c:ext>
                    </c:extLst>
                    <c:strCache>
                      <c:ptCount val="1"/>
                      <c:pt idx="0">
                        <c:v>MSF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10-B06A-4B11-859C-370679689066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12-B06A-4B11-859C-370679689066}"/>
                    </c:ext>
                  </c:extLst>
                </c:dPt>
                <c:cat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Sheet1!$B$5:$B$6</c15:sqref>
                        </c15:formulaRef>
                      </c:ext>
                    </c:extLst>
                    <c:strCache>
                      <c:ptCount val="2"/>
                      <c:pt idx="0">
                        <c:v>Yes</c:v>
                      </c:pt>
                      <c:pt idx="1">
                        <c:v>No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Sheet1!$E$5:$E$6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227</c:v>
                      </c:pt>
                      <c:pt idx="1">
                        <c:v>56</c:v>
                      </c:pt>
                    </c:numCache>
                  </c:numRef>
                </c:val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13-B06A-4B11-859C-370679689066}"/>
                  </c:ext>
                </c:extLst>
              </c15:ser>
            </c15:filteredPieSeries>
          </c:ext>
        </c:extLst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Tw Cen MT" panose="020B0602020104020603" pitchFamily="34" charset="0"/>
        </a:defRPr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D39FEE-CE02-4170-B22E-725480FFF178}" type="datetimeFigureOut">
              <a:rPr lang="en-ZA" smtClean="0"/>
              <a:t>2018/07/25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12763" y="1143000"/>
            <a:ext cx="58324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2D26F0-C971-4BCF-86BB-0F3DC02E5BD6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3210580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12763" y="1143000"/>
            <a:ext cx="583247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03B49-5DDE-44E7-B9FC-3D49E5874228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4043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Policy wise in order countries recommendations</a:t>
            </a:r>
            <a:r>
              <a:rPr lang="en-US" baseline="0" dirty="0" smtClean="0"/>
              <a:t> are broad.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2D26F0-C971-4BCF-86BB-0F3DC02E5BD6}" type="slidenum">
              <a:rPr lang="en-ZA" smtClean="0"/>
              <a:t>10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8598585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2D26F0-C971-4BCF-86BB-0F3DC02E5BD6}" type="slidenum">
              <a:rPr lang="en-ZA" smtClean="0"/>
              <a:t>11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8598585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03B49-5DDE-44E7-B9FC-3D49E587422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9198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2016 incidence Female 1.99 | male 0.99</a:t>
            </a:r>
          </a:p>
          <a:p>
            <a:r>
              <a:rPr lang="en-US" dirty="0" smtClean="0"/>
              <a:t>Estimated </a:t>
            </a:r>
            <a:r>
              <a:rPr lang="en-US" dirty="0" err="1" smtClean="0"/>
              <a:t>nr</a:t>
            </a:r>
            <a:r>
              <a:rPr lang="en-US" dirty="0" smtClean="0"/>
              <a:t> of annual infections 7000</a:t>
            </a:r>
          </a:p>
          <a:p>
            <a:endParaRPr lang="en-US" dirty="0" smtClean="0"/>
          </a:p>
          <a:p>
            <a:r>
              <a:rPr lang="en-US" dirty="0" smtClean="0"/>
              <a:t>Discussion can focus on how it wont be enough to focus on KPs.</a:t>
            </a:r>
            <a:r>
              <a:rPr lang="en-US" baseline="0" dirty="0" smtClean="0"/>
              <a:t> Graph shows that many new infections occur in general population.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2D26F0-C971-4BCF-86BB-0F3DC02E5BD6}" type="slidenum">
              <a:rPr lang="en-ZA" smtClean="0"/>
              <a:t>2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947474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2D26F0-C971-4BCF-86BB-0F3DC02E5BD6}" type="slidenum">
              <a:rPr lang="en-ZA" smtClean="0"/>
              <a:t>3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0133048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Prioritizing 6 target</a:t>
            </a:r>
            <a:r>
              <a:rPr lang="en-US" baseline="0" dirty="0"/>
              <a:t> populations based on high risk/incidence</a:t>
            </a:r>
          </a:p>
          <a:p>
            <a:endParaRPr lang="en-US" baseline="0" dirty="0"/>
          </a:p>
          <a:p>
            <a:r>
              <a:rPr lang="en-US" baseline="0" dirty="0"/>
              <a:t>The risk assessment is a discussion tool to raise awareness about HIV risk and is intended to be inclusive rather than exclude clients from PrEP services based on risk assessment conclusion </a:t>
            </a:r>
            <a:r>
              <a:rPr lang="en-US" baseline="0" dirty="0">
                <a:sym typeface="Wingdings" panose="05000000000000000000" pitchFamily="2" charset="2"/>
              </a:rPr>
              <a:t> a client who self-identifies at risk can access PrEP regardless of the outcome of the risk assessment tool (</a:t>
            </a:r>
            <a:r>
              <a:rPr lang="en-US" baseline="0" dirty="0" err="1">
                <a:sym typeface="Wingdings" panose="05000000000000000000" pitchFamily="2" charset="2"/>
              </a:rPr>
              <a:t>eg</a:t>
            </a:r>
            <a:r>
              <a:rPr lang="en-US" baseline="0" dirty="0">
                <a:sym typeface="Wingdings" panose="05000000000000000000" pitchFamily="2" charset="2"/>
              </a:rPr>
              <a:t> HCW determines they are not at risk)</a:t>
            </a:r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2D26F0-C971-4BCF-86BB-0F3DC02E5BD6}" type="slidenum">
              <a:rPr lang="en-ZA" smtClean="0"/>
              <a:t>4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520191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slide to be presented as evidence of the advantage</a:t>
            </a:r>
            <a:r>
              <a:rPr lang="en-US" baseline="0" dirty="0"/>
              <a:t> of not targeting clients because you may miss those who do not identify/are not identified as a member of a target pop</a:t>
            </a:r>
            <a:endParaRPr lang="en-US" dirty="0"/>
          </a:p>
          <a:p>
            <a:endParaRPr lang="en-US" dirty="0"/>
          </a:p>
          <a:p>
            <a:r>
              <a:rPr lang="en-US" dirty="0"/>
              <a:t>Still reaching high risk </a:t>
            </a:r>
            <a:r>
              <a:rPr lang="en-US" dirty="0" smtClean="0"/>
              <a:t>populations</a:t>
            </a:r>
          </a:p>
          <a:p>
            <a:endParaRPr lang="en-US" dirty="0" smtClean="0"/>
          </a:p>
          <a:p>
            <a:r>
              <a:rPr lang="en-US" dirty="0" smtClean="0"/>
              <a:t>Charts</a:t>
            </a:r>
            <a:r>
              <a:rPr lang="en-US" baseline="0" dirty="0" smtClean="0"/>
              <a:t> include data for all 3 demo projects from August 2017 to May 2018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2D26F0-C971-4BCF-86BB-0F3DC02E5BD6}" type="slidenum">
              <a:rPr lang="en-ZA" smtClean="0"/>
              <a:t>5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9955630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ZA" sz="1200" i="0" dirty="0"/>
              <a:t>ADVANTAGES: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ZA" sz="1200" i="0" dirty="0"/>
              <a:t>Potential to reduce stigma as PrEP is not for specific populations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ZA" sz="1200" i="0" dirty="0"/>
              <a:t>In high prevalence setting will look at individual risk rather then generalizing risk for specific populations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ZA" sz="1200" i="0" dirty="0"/>
              <a:t>No need to disclose individual behaviours/ sexual preference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ZA" sz="1200" i="0" dirty="0"/>
              <a:t>Allows access to a proven effective HIV prevention method to all at risk instead of limiting it to certain at risk populations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ZA" sz="1200" i="0" dirty="0"/>
              <a:t>Allows for integration at many service delivery points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ZA" sz="1200" i="0" dirty="0"/>
              <a:t>Opportunity to engage a broad range of individuals to understand their own HIV risk to make informed HIV prevention decisions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ZA" sz="1200" i="0" dirty="0"/>
              <a:t>Possibility to target high risks individuals at community level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i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0" dirty="0"/>
              <a:t>DISADVANTAGES: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ZA" sz="1200" i="0" dirty="0"/>
              <a:t>High number of health care workers to be trained for national scale up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ZA" sz="1200" i="0" dirty="0"/>
              <a:t>Potential for clients to be missed for PrEP engagement in the context of high volume clinics and HCWs with competing client priorities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ZA" sz="1200" i="0" dirty="0"/>
              <a:t>Difficulties in reporting uptake of PrEP within specific key populations (if disclosure not required)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2D26F0-C971-4BCF-86BB-0F3DC02E5BD6}" type="slidenum">
              <a:rPr lang="en-ZA" smtClean="0"/>
              <a:t>6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0070509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/>
              <a:t>What would we do differently?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200" dirty="0"/>
              <a:t>Advocate to MOH to expand number of HCWs that are eligible to initiate </a:t>
            </a:r>
            <a:r>
              <a:rPr lang="en-US" sz="1200" dirty="0" err="1"/>
              <a:t>PrEP</a:t>
            </a:r>
            <a:r>
              <a:rPr lang="en-US" sz="1200" dirty="0"/>
              <a:t> due to limited number and availability of HCWs, resulting in reducing the barrier of wait time for clients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200" dirty="0"/>
              <a:t>Conduct community </a:t>
            </a:r>
            <a:r>
              <a:rPr lang="en-US" sz="1200" dirty="0" err="1"/>
              <a:t>PrEP</a:t>
            </a:r>
            <a:r>
              <a:rPr lang="en-US" sz="1200" dirty="0"/>
              <a:t> initiations with follow ups and refills done at clinics to increase access and reduce time requirements at clinic </a:t>
            </a:r>
          </a:p>
          <a:p>
            <a:endParaRPr lang="en-US" sz="1200" dirty="0"/>
          </a:p>
          <a:p>
            <a:r>
              <a:rPr lang="en-US" sz="1200" b="1" dirty="0"/>
              <a:t>What do we wish we had known earlier?</a:t>
            </a:r>
            <a:r>
              <a:rPr lang="en-US" sz="1200" dirty="0"/>
              <a:t>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200" dirty="0"/>
              <a:t>Prior to roll out communication strategy a national general understanding of </a:t>
            </a:r>
            <a:r>
              <a:rPr lang="en-US" sz="1200" dirty="0" err="1"/>
              <a:t>PrEP</a:t>
            </a:r>
            <a:r>
              <a:rPr lang="en-US" sz="1200" dirty="0"/>
              <a:t> and a focus during roll out on identifying biggest influencers (</a:t>
            </a:r>
            <a:r>
              <a:rPr lang="en-US" sz="1200" dirty="0" err="1"/>
              <a:t>eg</a:t>
            </a:r>
            <a:r>
              <a:rPr lang="en-US" sz="1200" dirty="0"/>
              <a:t>, HCW, Peer to Peer) for </a:t>
            </a:r>
            <a:r>
              <a:rPr lang="en-US" sz="1200" dirty="0" err="1"/>
              <a:t>PrEP</a:t>
            </a:r>
            <a:r>
              <a:rPr lang="en-US" sz="1200" dirty="0"/>
              <a:t> uptake, supporting improved targeting, reducing </a:t>
            </a:r>
            <a:r>
              <a:rPr lang="en-US" sz="1200" dirty="0" err="1"/>
              <a:t>PrEP</a:t>
            </a:r>
            <a:r>
              <a:rPr lang="en-US" sz="1200" dirty="0"/>
              <a:t> associated stigma.</a:t>
            </a:r>
          </a:p>
          <a:p>
            <a:endParaRPr lang="en-US" sz="1200" dirty="0"/>
          </a:p>
          <a:p>
            <a:r>
              <a:rPr lang="en-US" sz="1200" b="1" dirty="0"/>
              <a:t>What do we still want to find out?</a:t>
            </a:r>
            <a:r>
              <a:rPr lang="en-US" sz="1200" dirty="0"/>
              <a:t>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200" dirty="0"/>
              <a:t>The cost effectiveness of </a:t>
            </a:r>
            <a:r>
              <a:rPr lang="en-US" sz="1200" dirty="0" err="1"/>
              <a:t>PrEP</a:t>
            </a:r>
            <a:r>
              <a:rPr lang="en-US" sz="1200" dirty="0"/>
              <a:t> for those most at risk only vs. general population targeting most at risk approaches.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200" dirty="0"/>
              <a:t>What would happen if we requested disclosure of specific sexual behavior/preference? </a:t>
            </a:r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2D26F0-C971-4BCF-86BB-0F3DC02E5BD6}" type="slidenum">
              <a:rPr lang="en-ZA" smtClean="0"/>
              <a:t>7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0427754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Policy wise in order countries recommendations</a:t>
            </a:r>
            <a:r>
              <a:rPr lang="en-US" baseline="0" dirty="0" smtClean="0"/>
              <a:t> are broad.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2D26F0-C971-4BCF-86BB-0F3DC02E5BD6}" type="slidenum">
              <a:rPr lang="en-ZA" smtClean="0"/>
              <a:t>8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8598585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TWG constituted with four subcommittees:</a:t>
            </a:r>
            <a:r>
              <a:rPr lang="en-US" sz="1200" baseline="0" dirty="0" smtClean="0"/>
              <a:t>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dirty="0" smtClean="0"/>
              <a:t>Clinical,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dirty="0" smtClean="0"/>
              <a:t>Implementation plan,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dirty="0" smtClean="0"/>
              <a:t>Advocacy and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dirty="0" smtClean="0"/>
              <a:t>Communication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dirty="0" smtClean="0"/>
              <a:t>M&amp;E</a:t>
            </a:r>
          </a:p>
          <a:p>
            <a:endParaRPr lang="en-US" baseline="0" dirty="0" smtClean="0"/>
          </a:p>
          <a:p>
            <a:r>
              <a:rPr lang="en-US" dirty="0" smtClean="0"/>
              <a:t>Community PrEP:</a:t>
            </a:r>
          </a:p>
          <a:p>
            <a:pPr>
              <a:lnSpc>
                <a:spcPct val="150000"/>
              </a:lnSpc>
            </a:pPr>
            <a:r>
              <a:rPr lang="en-US" sz="1200" dirty="0" smtClean="0"/>
              <a:t>Implementation by MOH with support from </a:t>
            </a:r>
            <a:r>
              <a:rPr lang="en-US" sz="1200" dirty="0" err="1" smtClean="0"/>
              <a:t>Jhpiego</a:t>
            </a:r>
            <a:endParaRPr lang="en-US" sz="1200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en-US" sz="1200" dirty="0" smtClean="0"/>
              <a:t>Funded by USAID in three districts so far</a:t>
            </a:r>
          </a:p>
          <a:p>
            <a:pPr>
              <a:lnSpc>
                <a:spcPct val="150000"/>
              </a:lnSpc>
            </a:pPr>
            <a:r>
              <a:rPr lang="en-US" sz="1200" dirty="0" smtClean="0"/>
              <a:t>Services are provided in non-medical settings to the fullest extent possible, mainly resource centers and mobile services in strategic community locations</a:t>
            </a:r>
          </a:p>
          <a:p>
            <a:pPr>
              <a:lnSpc>
                <a:spcPct val="150000"/>
              </a:lnSpc>
            </a:pPr>
            <a:r>
              <a:rPr lang="en-US" sz="1200" dirty="0" smtClean="0"/>
              <a:t>Demand creation activities and/or service delivery carried out at; schools, factories, urban centers, prisons, sex work hot spots and MSM safe spaces</a:t>
            </a:r>
          </a:p>
          <a:p>
            <a:pPr>
              <a:lnSpc>
                <a:spcPct val="150000"/>
              </a:lnSpc>
            </a:pPr>
            <a:r>
              <a:rPr lang="en-US" sz="1200" dirty="0" smtClean="0"/>
              <a:t>Specifically targeted are AGYW, MSM and FSW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2D26F0-C971-4BCF-86BB-0F3DC02E5BD6}" type="slidenum">
              <a:rPr lang="en-ZA" smtClean="0"/>
              <a:t>9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859858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ed Text Dark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3"/>
          <p:cNvSpPr>
            <a:spLocks noChangeAspect="1" noChangeArrowheads="1" noTextEdit="1"/>
          </p:cNvSpPr>
          <p:nvPr userDrawn="1"/>
        </p:nvSpPr>
        <p:spPr bwMode="auto">
          <a:xfrm>
            <a:off x="7639894" y="228600"/>
            <a:ext cx="4997997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>
              <a:solidFill>
                <a:srgbClr val="16181A"/>
              </a:solidFill>
            </a:endParaRP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12143296" y="6398559"/>
            <a:ext cx="6254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 dirty="0">
              <a:solidFill>
                <a:srgbClr val="FFFFFF"/>
              </a:solidFill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760984" y="594112"/>
            <a:ext cx="7070188" cy="27967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FontTx/>
              <a:buNone/>
              <a:defRPr sz="660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263894" y="228600"/>
            <a:ext cx="12373997" cy="6400800"/>
          </a:xfrm>
          <a:prstGeom prst="rect">
            <a:avLst/>
          </a:prstGeom>
          <a:noFill/>
          <a:ln w="76200">
            <a:solidFill>
              <a:srgbClr val="931A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4" r="15227" b="19218"/>
          <a:stretch/>
        </p:blipFill>
        <p:spPr>
          <a:xfrm>
            <a:off x="7036740" y="240633"/>
            <a:ext cx="5618206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6017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36">
          <p15:clr>
            <a:srgbClr val="FBAE40"/>
          </p15:clr>
        </p15:guide>
        <p15:guide id="2" pos="2880">
          <p15:clr>
            <a:srgbClr val="FBAE40"/>
          </p15:clr>
        </p15:guide>
        <p15:guide id="3" pos="5616">
          <p15:clr>
            <a:srgbClr val="FBAE40"/>
          </p15:clr>
        </p15:guide>
        <p15:guide id="4" pos="108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17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rang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2"/>
            <a:ext cx="12961938" cy="822960"/>
          </a:xfrm>
          <a:prstGeom prst="rect">
            <a:avLst/>
          </a:prstGeom>
          <a:solidFill>
            <a:schemeClr val="accent4"/>
          </a:solidFill>
          <a:ln w="127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4547" y="203817"/>
            <a:ext cx="12429132" cy="45694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012689" y="6499276"/>
            <a:ext cx="10211418" cy="17232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800"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12143296" y="6398559"/>
            <a:ext cx="6254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23628F-A5FA-4BCB-A370-58EE698AF935}" type="slidenum">
              <a:rPr lang="en-US" sz="900" smtClean="0">
                <a:solidFill>
                  <a:srgbClr val="16181A">
                    <a:lumMod val="25000"/>
                  </a:srgbClr>
                </a:solidFill>
              </a:rPr>
              <a:pPr/>
              <a:t>‹#›</a:t>
            </a:fld>
            <a:endParaRPr lang="en-US" sz="900" dirty="0">
              <a:solidFill>
                <a:srgbClr val="16181A">
                  <a:lumMod val="25000"/>
                </a:srgbClr>
              </a:solidFill>
            </a:endParaRP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284431" y="958048"/>
            <a:ext cx="12347595" cy="237039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  <a:lvl2pPr marL="336550" indent="-160338">
              <a:defRPr sz="2400">
                <a:solidFill>
                  <a:schemeClr val="bg2">
                    <a:lumMod val="25000"/>
                  </a:schemeClr>
                </a:solidFill>
              </a:defRPr>
            </a:lvl2pPr>
            <a:lvl3pPr marL="577850" indent="-241300">
              <a:buFont typeface="Segoe UI" panose="020B0502040204020203" pitchFamily="34" charset="0"/>
              <a:buChar char="–"/>
              <a:defRPr sz="2400">
                <a:solidFill>
                  <a:schemeClr val="bg2">
                    <a:lumMod val="25000"/>
                  </a:schemeClr>
                </a:solidFill>
              </a:defRPr>
            </a:lvl3pPr>
            <a:lvl4pPr marL="801688" indent="-176213">
              <a:buFont typeface="Wingdings" panose="05000000000000000000" pitchFamily="2" charset="2"/>
              <a:buChar char="§"/>
              <a:defRPr sz="2400">
                <a:solidFill>
                  <a:schemeClr val="bg2">
                    <a:lumMod val="25000"/>
                  </a:schemeClr>
                </a:solidFill>
              </a:defRPr>
            </a:lvl4pPr>
            <a:lvl5pPr marL="1027113" indent="-225425">
              <a:buFont typeface="Century Gothic" panose="020B0502020202020204" pitchFamily="34" charset="0"/>
              <a:buChar char="○"/>
              <a:defRPr sz="2400">
                <a:solidFill>
                  <a:schemeClr val="bg2">
                    <a:lumMod val="25000"/>
                  </a:schemeClr>
                </a:solidFill>
              </a:defRPr>
            </a:lvl5pPr>
            <a:lvl6pPr marL="1200150" indent="-171450">
              <a:defRPr sz="2400"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39473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36">
          <p15:clr>
            <a:srgbClr val="FBAE40"/>
          </p15:clr>
        </p15:guide>
        <p15:guide id="2" pos="2880">
          <p15:clr>
            <a:srgbClr val="FBAE40"/>
          </p15:clr>
        </p15:guide>
        <p15:guide id="3" pos="5616">
          <p15:clr>
            <a:srgbClr val="FBAE40"/>
          </p15:clr>
        </p15:guide>
        <p15:guide id="4" pos="108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176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-1" y="755770"/>
            <a:ext cx="12961938" cy="4571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4547" y="230829"/>
            <a:ext cx="12429132" cy="45694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32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284431" y="903456"/>
            <a:ext cx="12347595" cy="237039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  <a:lvl2pPr marL="336550" indent="-160338">
              <a:defRPr sz="2400">
                <a:solidFill>
                  <a:schemeClr val="bg2">
                    <a:lumMod val="25000"/>
                  </a:schemeClr>
                </a:solidFill>
              </a:defRPr>
            </a:lvl2pPr>
            <a:lvl3pPr marL="577850" indent="-241300">
              <a:buFont typeface="Segoe UI" panose="020B0502040204020203" pitchFamily="34" charset="0"/>
              <a:buChar char="–"/>
              <a:defRPr sz="2400">
                <a:solidFill>
                  <a:schemeClr val="bg2">
                    <a:lumMod val="25000"/>
                  </a:schemeClr>
                </a:solidFill>
              </a:defRPr>
            </a:lvl3pPr>
            <a:lvl4pPr marL="801688" indent="-176213">
              <a:buFont typeface="Wingdings" panose="05000000000000000000" pitchFamily="2" charset="2"/>
              <a:buChar char="§"/>
              <a:defRPr sz="2400">
                <a:solidFill>
                  <a:schemeClr val="bg2">
                    <a:lumMod val="25000"/>
                  </a:schemeClr>
                </a:solidFill>
              </a:defRPr>
            </a:lvl4pPr>
            <a:lvl5pPr marL="1027113" indent="-225425">
              <a:buFont typeface="Century Gothic" panose="020B0502020202020204" pitchFamily="34" charset="0"/>
              <a:buChar char="○"/>
              <a:defRPr sz="2400">
                <a:solidFill>
                  <a:schemeClr val="bg2">
                    <a:lumMod val="25000"/>
                  </a:schemeClr>
                </a:solidFill>
              </a:defRPr>
            </a:lvl5pPr>
            <a:lvl6pPr marL="1200150" indent="-171450">
              <a:defRPr sz="2400"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012689" y="6499276"/>
            <a:ext cx="10211418" cy="17232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800"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Slide Number Placeholder 5"/>
          <p:cNvSpPr txBox="1">
            <a:spLocks/>
          </p:cNvSpPr>
          <p:nvPr userDrawn="1"/>
        </p:nvSpPr>
        <p:spPr>
          <a:xfrm>
            <a:off x="12143296" y="6398559"/>
            <a:ext cx="6254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23628F-A5FA-4BCB-A370-58EE698AF935}" type="slidenum">
              <a:rPr lang="en-US" sz="900" smtClean="0">
                <a:solidFill>
                  <a:srgbClr val="16181A">
                    <a:lumMod val="25000"/>
                  </a:srgbClr>
                </a:solidFill>
              </a:rPr>
              <a:pPr/>
              <a:t>‹#›</a:t>
            </a:fld>
            <a:endParaRPr lang="en-US" sz="900" dirty="0">
              <a:solidFill>
                <a:srgbClr val="16181A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59828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pos="5616">
          <p15:clr>
            <a:srgbClr val="FBAE40"/>
          </p15:clr>
        </p15:guide>
        <p15:guide id="4" pos="108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176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4547" y="230829"/>
            <a:ext cx="12429132" cy="45694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32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284431" y="903456"/>
            <a:ext cx="12347595" cy="237039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  <a:lvl2pPr marL="336550" indent="-160338">
              <a:defRPr sz="2400">
                <a:solidFill>
                  <a:schemeClr val="bg2">
                    <a:lumMod val="25000"/>
                  </a:schemeClr>
                </a:solidFill>
              </a:defRPr>
            </a:lvl2pPr>
            <a:lvl3pPr marL="577850" indent="-241300">
              <a:buFont typeface="Segoe UI" panose="020B0502040204020203" pitchFamily="34" charset="0"/>
              <a:buChar char="–"/>
              <a:defRPr sz="2400">
                <a:solidFill>
                  <a:schemeClr val="bg2">
                    <a:lumMod val="25000"/>
                  </a:schemeClr>
                </a:solidFill>
              </a:defRPr>
            </a:lvl3pPr>
            <a:lvl4pPr marL="801688" indent="-176213">
              <a:buFont typeface="Wingdings" panose="05000000000000000000" pitchFamily="2" charset="2"/>
              <a:buChar char="§"/>
              <a:defRPr sz="2400">
                <a:solidFill>
                  <a:schemeClr val="bg2">
                    <a:lumMod val="25000"/>
                  </a:schemeClr>
                </a:solidFill>
              </a:defRPr>
            </a:lvl4pPr>
            <a:lvl5pPr marL="1027113" indent="-225425">
              <a:buFont typeface="Century Gothic" panose="020B0502020202020204" pitchFamily="34" charset="0"/>
              <a:buChar char="○"/>
              <a:defRPr sz="2400">
                <a:solidFill>
                  <a:schemeClr val="bg2">
                    <a:lumMod val="25000"/>
                  </a:schemeClr>
                </a:solidFill>
              </a:defRPr>
            </a:lvl5pPr>
            <a:lvl6pPr marL="1200150" indent="-171450">
              <a:defRPr sz="2400"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012689" y="6499276"/>
            <a:ext cx="10211418" cy="17232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800"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Slide Number Placeholder 5"/>
          <p:cNvSpPr txBox="1">
            <a:spLocks/>
          </p:cNvSpPr>
          <p:nvPr userDrawn="1"/>
        </p:nvSpPr>
        <p:spPr>
          <a:xfrm>
            <a:off x="12143296" y="6398559"/>
            <a:ext cx="6254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23628F-A5FA-4BCB-A370-58EE698AF935}" type="slidenum">
              <a:rPr lang="en-US" sz="900" smtClean="0">
                <a:solidFill>
                  <a:srgbClr val="16181A">
                    <a:lumMod val="25000"/>
                  </a:srgbClr>
                </a:solidFill>
              </a:rPr>
              <a:pPr/>
              <a:t>‹#›</a:t>
            </a:fld>
            <a:endParaRPr lang="en-US" sz="900" dirty="0">
              <a:solidFill>
                <a:srgbClr val="16181A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88439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pos="5616">
          <p15:clr>
            <a:srgbClr val="FBAE40"/>
          </p15:clr>
        </p15:guide>
        <p15:guide id="4" pos="108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176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961938" cy="4572001"/>
          </a:xfrm>
          <a:prstGeom prst="rect">
            <a:avLst/>
          </a:prstGeom>
          <a:solidFill>
            <a:srgbClr val="464D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6073" y="4960137"/>
            <a:ext cx="8263235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54369" y="4960137"/>
            <a:ext cx="3402509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C1612EF1-2B08-4E40-87EF-125AE8D43AA2}" type="datetimeFigureOut">
              <a:rPr lang="en-US" smtClean="0">
                <a:solidFill>
                  <a:prstClr val="black">
                    <a:lumMod val="90000"/>
                    <a:lumOff val="10000"/>
                  </a:prstClr>
                </a:solidFill>
              </a:rPr>
              <a:pPr/>
              <a:t>7/25/2018</a:t>
            </a:fld>
            <a:endParaRPr lang="en-US">
              <a:solidFill>
                <a:prstClr val="black">
                  <a:lumMod val="90000"/>
                  <a:lumOff val="1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90000"/>
                  <a:lumOff val="1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5869F-E52B-426D-8710-1D6C21F840DB}" type="slidenum">
              <a:rPr lang="en-US" smtClean="0">
                <a:solidFill>
                  <a:prstClr val="black">
                    <a:lumMod val="90000"/>
                    <a:lumOff val="1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90000"/>
                  <a:lumOff val="10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916480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B4977117-80C8-4234-A04C-3A3CBFEA8D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551" y="121396"/>
            <a:ext cx="2014774" cy="1341729"/>
          </a:xfrm>
          <a:prstGeom prst="rect">
            <a:avLst/>
          </a:prstGeom>
        </p:spPr>
      </p:pic>
      <p:grpSp>
        <p:nvGrpSpPr>
          <p:cNvPr id="10" name="Group 9"/>
          <p:cNvGrpSpPr/>
          <p:nvPr userDrawn="1"/>
        </p:nvGrpSpPr>
        <p:grpSpPr>
          <a:xfrm>
            <a:off x="9705502" y="249768"/>
            <a:ext cx="3066896" cy="1105072"/>
            <a:chOff x="9128995" y="249768"/>
            <a:chExt cx="2884723" cy="1105072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8AEB0857-9254-46D8-AAF5-16214283751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7810"/>
            <a:stretch/>
          </p:blipFill>
          <p:spPr>
            <a:xfrm>
              <a:off x="9872133" y="249768"/>
              <a:ext cx="2141585" cy="1105072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28995" y="338323"/>
              <a:ext cx="717737" cy="9655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140625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12EF1-2B08-4E40-87EF-125AE8D43AA2}" type="datetimeFigureOut">
              <a:rPr lang="en-US" smtClean="0">
                <a:solidFill>
                  <a:prstClr val="black">
                    <a:lumMod val="90000"/>
                    <a:lumOff val="10000"/>
                  </a:prstClr>
                </a:solidFill>
              </a:rPr>
              <a:pPr/>
              <a:t>7/25/2018</a:t>
            </a:fld>
            <a:endParaRPr lang="en-US">
              <a:solidFill>
                <a:prstClr val="black">
                  <a:lumMod val="90000"/>
                  <a:lumOff val="1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90000"/>
                  <a:lumOff val="1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5869F-E52B-426D-8710-1D6C21F840DB}" type="slidenum">
              <a:rPr lang="en-US" smtClean="0">
                <a:solidFill>
                  <a:prstClr val="black">
                    <a:lumMod val="90000"/>
                    <a:lumOff val="1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90000"/>
                  <a:lumOff val="1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0065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961938" cy="4572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073" y="4960137"/>
            <a:ext cx="8263235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54369" y="4960137"/>
            <a:ext cx="3402509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12EF1-2B08-4E40-87EF-125AE8D43AA2}" type="datetimeFigureOut">
              <a:rPr lang="en-US" smtClean="0">
                <a:solidFill>
                  <a:prstClr val="black">
                    <a:lumMod val="90000"/>
                    <a:lumOff val="10000"/>
                  </a:prstClr>
                </a:solidFill>
              </a:rPr>
              <a:pPr/>
              <a:t>7/25/2018</a:t>
            </a:fld>
            <a:endParaRPr lang="en-US">
              <a:solidFill>
                <a:prstClr val="black">
                  <a:lumMod val="90000"/>
                  <a:lumOff val="1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90000"/>
                  <a:lumOff val="1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5869F-E52B-426D-8710-1D6C21F840DB}" type="slidenum">
              <a:rPr lang="en-US" smtClean="0">
                <a:solidFill>
                  <a:prstClr val="black">
                    <a:lumMod val="90000"/>
                    <a:lumOff val="1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90000"/>
                  <a:lumOff val="10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916480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AFB7244-90E8-47B2-8C88-DA84C0A0A12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8702" y="209145"/>
            <a:ext cx="1306311" cy="869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9685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8803" y="585216"/>
            <a:ext cx="10333905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88803" y="2286000"/>
            <a:ext cx="5055156" cy="402336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7552" y="2286000"/>
            <a:ext cx="5055156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12EF1-2B08-4E40-87EF-125AE8D43AA2}" type="datetimeFigureOut">
              <a:rPr lang="en-US" smtClean="0">
                <a:solidFill>
                  <a:prstClr val="black">
                    <a:lumMod val="90000"/>
                    <a:lumOff val="10000"/>
                  </a:prstClr>
                </a:solidFill>
              </a:rPr>
              <a:pPr/>
              <a:t>7/25/2018</a:t>
            </a:fld>
            <a:endParaRPr lang="en-US">
              <a:solidFill>
                <a:prstClr val="black">
                  <a:lumMod val="90000"/>
                  <a:lumOff val="1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90000"/>
                  <a:lumOff val="1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5869F-E52B-426D-8710-1D6C21F840DB}" type="slidenum">
              <a:rPr lang="en-US" smtClean="0">
                <a:solidFill>
                  <a:prstClr val="black">
                    <a:lumMod val="90000"/>
                    <a:lumOff val="1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90000"/>
                  <a:lumOff val="1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3289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88803" y="585216"/>
            <a:ext cx="10333905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8803" y="2179636"/>
            <a:ext cx="5055156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8803" y="2967788"/>
            <a:ext cx="5055156" cy="3341572"/>
          </a:xfrm>
        </p:spPr>
        <p:txBody>
          <a:bodyPr lIns="45720" rIns="4572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7552" y="2179636"/>
            <a:ext cx="5055156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7552" y="2967788"/>
            <a:ext cx="5055156" cy="3341572"/>
          </a:xfrm>
        </p:spPr>
        <p:txBody>
          <a:bodyPr lIns="45720" rIns="4572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12EF1-2B08-4E40-87EF-125AE8D43AA2}" type="datetimeFigureOut">
              <a:rPr lang="en-US" smtClean="0">
                <a:solidFill>
                  <a:prstClr val="black">
                    <a:lumMod val="90000"/>
                    <a:lumOff val="10000"/>
                  </a:prstClr>
                </a:solidFill>
              </a:rPr>
              <a:pPr/>
              <a:t>7/25/2018</a:t>
            </a:fld>
            <a:endParaRPr lang="en-US">
              <a:solidFill>
                <a:prstClr val="black">
                  <a:lumMod val="90000"/>
                  <a:lumOff val="1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90000"/>
                  <a:lumOff val="1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5869F-E52B-426D-8710-1D6C21F840DB}" type="slidenum">
              <a:rPr lang="en-US" smtClean="0">
                <a:solidFill>
                  <a:prstClr val="black">
                    <a:lumMod val="90000"/>
                    <a:lumOff val="1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90000"/>
                  <a:lumOff val="1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7880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12EF1-2B08-4E40-87EF-125AE8D43AA2}" type="datetimeFigureOut">
              <a:rPr lang="en-US" smtClean="0">
                <a:solidFill>
                  <a:prstClr val="black">
                    <a:lumMod val="90000"/>
                    <a:lumOff val="10000"/>
                  </a:prstClr>
                </a:solidFill>
              </a:rPr>
              <a:pPr/>
              <a:t>7/25/2018</a:t>
            </a:fld>
            <a:endParaRPr lang="en-US">
              <a:solidFill>
                <a:prstClr val="black">
                  <a:lumMod val="90000"/>
                  <a:lumOff val="1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90000"/>
                  <a:lumOff val="1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5869F-E52B-426D-8710-1D6C21F840DB}" type="slidenum">
              <a:rPr lang="en-US" smtClean="0">
                <a:solidFill>
                  <a:prstClr val="black">
                    <a:lumMod val="90000"/>
                    <a:lumOff val="1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90000"/>
                  <a:lumOff val="1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423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12EF1-2B08-4E40-87EF-125AE8D43AA2}" type="datetimeFigureOut">
              <a:rPr lang="en-US" smtClean="0">
                <a:solidFill>
                  <a:prstClr val="black">
                    <a:lumMod val="90000"/>
                    <a:lumOff val="10000"/>
                  </a:prstClr>
                </a:solidFill>
              </a:rPr>
              <a:pPr/>
              <a:t>7/25/2018</a:t>
            </a:fld>
            <a:endParaRPr lang="en-US">
              <a:solidFill>
                <a:prstClr val="black">
                  <a:lumMod val="90000"/>
                  <a:lumOff val="1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90000"/>
                  <a:lumOff val="1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5869F-E52B-426D-8710-1D6C21F840DB}" type="slidenum">
              <a:rPr lang="en-US" smtClean="0">
                <a:solidFill>
                  <a:prstClr val="black">
                    <a:lumMod val="90000"/>
                    <a:lumOff val="1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90000"/>
                  <a:lumOff val="10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0844EEA-CFA0-42A5-8ED3-A6A2F91F93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8702" y="209145"/>
            <a:ext cx="1306311" cy="869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581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ed Text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3"/>
          <p:cNvSpPr>
            <a:spLocks noChangeAspect="1" noChangeArrowheads="1" noTextEdit="1"/>
          </p:cNvSpPr>
          <p:nvPr userDrawn="1"/>
        </p:nvSpPr>
        <p:spPr bwMode="auto">
          <a:xfrm>
            <a:off x="7639894" y="228600"/>
            <a:ext cx="4997997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>
              <a:solidFill>
                <a:srgbClr val="16181A"/>
              </a:solidFill>
            </a:endParaRP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12143296" y="6398559"/>
            <a:ext cx="6254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 dirty="0">
              <a:solidFill>
                <a:srgbClr val="FFFFFF"/>
              </a:solidFill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760984" y="594112"/>
            <a:ext cx="7070188" cy="32539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FontTx/>
              <a:buNone/>
              <a:defRPr sz="660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263894" y="228600"/>
            <a:ext cx="12373997" cy="6400800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5" r="16276" b="18381"/>
          <a:stretch/>
        </p:blipFill>
        <p:spPr>
          <a:xfrm>
            <a:off x="7036739" y="228601"/>
            <a:ext cx="5643844" cy="6428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83897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36">
          <p15:clr>
            <a:srgbClr val="FBAE40"/>
          </p15:clr>
        </p15:guide>
        <p15:guide id="2" pos="2880">
          <p15:clr>
            <a:srgbClr val="FBAE40"/>
          </p15:clr>
        </p15:guide>
        <p15:guide id="3" pos="5616">
          <p15:clr>
            <a:srgbClr val="FBAE40"/>
          </p15:clr>
        </p15:guide>
        <p15:guide id="4" pos="108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176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88803" y="471509"/>
            <a:ext cx="4666298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75908" y="822960"/>
            <a:ext cx="6037023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8803" y="2257506"/>
            <a:ext cx="4666298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12EF1-2B08-4E40-87EF-125AE8D43AA2}" type="datetimeFigureOut">
              <a:rPr lang="en-US" smtClean="0">
                <a:solidFill>
                  <a:prstClr val="black">
                    <a:lumMod val="90000"/>
                    <a:lumOff val="10000"/>
                  </a:prstClr>
                </a:solidFill>
              </a:rPr>
              <a:pPr/>
              <a:t>7/25/2018</a:t>
            </a:fld>
            <a:endParaRPr lang="en-US">
              <a:solidFill>
                <a:prstClr val="black">
                  <a:lumMod val="90000"/>
                  <a:lumOff val="1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90000"/>
                  <a:lumOff val="1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5869F-E52B-426D-8710-1D6C21F840DB}" type="slidenum">
              <a:rPr lang="en-US" smtClean="0">
                <a:solidFill>
                  <a:prstClr val="black">
                    <a:lumMod val="90000"/>
                    <a:lumOff val="1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90000"/>
                  <a:lumOff val="1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0165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073" y="4960138"/>
            <a:ext cx="8263235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958698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54369" y="4960138"/>
            <a:ext cx="3402509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12EF1-2B08-4E40-87EF-125AE8D43AA2}" type="datetimeFigureOut">
              <a:rPr lang="en-US" smtClean="0">
                <a:solidFill>
                  <a:prstClr val="black">
                    <a:lumMod val="90000"/>
                    <a:lumOff val="10000"/>
                  </a:prstClr>
                </a:solidFill>
              </a:rPr>
              <a:pPr/>
              <a:t>7/25/2018</a:t>
            </a:fld>
            <a:endParaRPr lang="en-US">
              <a:solidFill>
                <a:prstClr val="black">
                  <a:lumMod val="90000"/>
                  <a:lumOff val="1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90000"/>
                  <a:lumOff val="1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5869F-E52B-426D-8710-1D6C21F840DB}" type="slidenum">
              <a:rPr lang="en-US" smtClean="0">
                <a:solidFill>
                  <a:prstClr val="black">
                    <a:lumMod val="90000"/>
                    <a:lumOff val="1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90000"/>
                  <a:lumOff val="10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916480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11018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12EF1-2B08-4E40-87EF-125AE8D43AA2}" type="datetimeFigureOut">
              <a:rPr lang="en-US" smtClean="0">
                <a:solidFill>
                  <a:prstClr val="black">
                    <a:lumMod val="90000"/>
                    <a:lumOff val="10000"/>
                  </a:prstClr>
                </a:solidFill>
              </a:rPr>
              <a:pPr/>
              <a:t>7/25/2018</a:t>
            </a:fld>
            <a:endParaRPr lang="en-US">
              <a:solidFill>
                <a:prstClr val="black">
                  <a:lumMod val="90000"/>
                  <a:lumOff val="1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90000"/>
                  <a:lumOff val="1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5869F-E52B-426D-8710-1D6C21F840DB}" type="slidenum">
              <a:rPr lang="en-US" smtClean="0">
                <a:solidFill>
                  <a:prstClr val="black">
                    <a:lumMod val="90000"/>
                    <a:lumOff val="1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90000"/>
                  <a:lumOff val="1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4507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5887" y="762000"/>
            <a:ext cx="2794918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158" y="762000"/>
            <a:ext cx="8060705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12EF1-2B08-4E40-87EF-125AE8D43AA2}" type="datetimeFigureOut">
              <a:rPr lang="en-US" smtClean="0">
                <a:solidFill>
                  <a:prstClr val="black">
                    <a:lumMod val="90000"/>
                    <a:lumOff val="10000"/>
                  </a:prstClr>
                </a:solidFill>
              </a:rPr>
              <a:pPr/>
              <a:t>7/25/2018</a:t>
            </a:fld>
            <a:endParaRPr lang="en-US">
              <a:solidFill>
                <a:prstClr val="black">
                  <a:lumMod val="90000"/>
                  <a:lumOff val="1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90000"/>
                  <a:lumOff val="1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5869F-E52B-426D-8710-1D6C21F840DB}" type="slidenum">
              <a:rPr lang="en-US" smtClean="0">
                <a:solidFill>
                  <a:prstClr val="black">
                    <a:lumMod val="90000"/>
                    <a:lumOff val="1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90000"/>
                  <a:lumOff val="10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693599" y="30390"/>
            <a:ext cx="0" cy="972145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0592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ed D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3"/>
          <p:cNvSpPr>
            <a:spLocks noChangeAspect="1" noChangeArrowheads="1" noTextEdit="1"/>
          </p:cNvSpPr>
          <p:nvPr userDrawn="1"/>
        </p:nvSpPr>
        <p:spPr bwMode="auto">
          <a:xfrm>
            <a:off x="7639894" y="228600"/>
            <a:ext cx="4997997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>
              <a:solidFill>
                <a:srgbClr val="16181A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30" y="6417177"/>
            <a:ext cx="1646992" cy="308071"/>
          </a:xfrm>
          <a:prstGeom prst="rect">
            <a:avLst/>
          </a:prstGeom>
        </p:spPr>
      </p:pic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12143296" y="6398559"/>
            <a:ext cx="6254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 dirty="0">
              <a:solidFill>
                <a:srgbClr val="FFFFFF"/>
              </a:solidFill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760984" y="594112"/>
            <a:ext cx="7070188" cy="32539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FontTx/>
              <a:buNone/>
              <a:defRPr sz="66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263894" y="228600"/>
            <a:ext cx="12373997" cy="6400800"/>
          </a:xfrm>
          <a:prstGeom prst="rect">
            <a:avLst/>
          </a:prstGeom>
          <a:noFill/>
          <a:ln w="1016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04"/>
          <a:stretch/>
        </p:blipFill>
        <p:spPr>
          <a:xfrm>
            <a:off x="5984517" y="2804400"/>
            <a:ext cx="6636318" cy="382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20102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pos="5616">
          <p15:clr>
            <a:srgbClr val="FBAE40"/>
          </p15:clr>
        </p15:guide>
        <p15:guide id="4" pos="108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17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961938" cy="685800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-54008" y="-19050"/>
            <a:ext cx="13015946" cy="6877050"/>
          </a:xfrm>
          <a:prstGeom prst="rect">
            <a:avLst/>
          </a:prstGeom>
          <a:blipFill dpi="0" rotWithShape="1">
            <a:blip r:embed="rId3">
              <a:alphaModFix amt="16000"/>
            </a:blip>
            <a:srcRect/>
            <a:stretch>
              <a:fillRect l="-13899" t="-10942" r="-32574" b="-2761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4823423" y="-19049"/>
            <a:ext cx="8138518" cy="6877050"/>
          </a:xfrm>
          <a:prstGeom prst="rect">
            <a:avLst/>
          </a:prstGeom>
          <a:blipFill dpi="0" rotWithShape="1">
            <a:blip r:embed="rId4">
              <a:alphaModFix amt="56000"/>
            </a:blip>
            <a:srcRect/>
            <a:stretch>
              <a:fillRect l="5" t="-12466" r="-19454" b="-1988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8" name="Text Placeholder 21"/>
          <p:cNvSpPr>
            <a:spLocks noGrp="1"/>
          </p:cNvSpPr>
          <p:nvPr>
            <p:ph type="body" sz="quarter" idx="10"/>
          </p:nvPr>
        </p:nvSpPr>
        <p:spPr>
          <a:xfrm>
            <a:off x="306996" y="4269791"/>
            <a:ext cx="11978135" cy="369332"/>
          </a:xfrm>
          <a:prstGeom prst="rect">
            <a:avLst/>
          </a:prstGeom>
        </p:spPr>
        <p:txBody>
          <a:bodyPr anchor="ctr" anchorCtr="0">
            <a:sp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6"/>
          <p:cNvSpPr>
            <a:spLocks noGrp="1"/>
          </p:cNvSpPr>
          <p:nvPr>
            <p:ph type="title"/>
          </p:nvPr>
        </p:nvSpPr>
        <p:spPr>
          <a:xfrm>
            <a:off x="306996" y="2642464"/>
            <a:ext cx="12330895" cy="157307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08188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pos="5616">
          <p15:clr>
            <a:srgbClr val="FBAE40"/>
          </p15:clr>
        </p15:guide>
        <p15:guide id="4" pos="96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17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961938" cy="685800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64590" y="3176571"/>
            <a:ext cx="8095422" cy="50485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1686174" y="2620372"/>
            <a:ext cx="1718006" cy="1392059"/>
          </a:xfrm>
          <a:prstGeom prst="rect">
            <a:avLst/>
          </a:prstGeom>
          <a:blipFill dpi="0" rotWithShape="1">
            <a:blip r:embed="rId3"/>
            <a:srcRect/>
            <a:stretch>
              <a:fillRect l="6" t="-1" r="-1" b="-1472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508938" y="3970521"/>
            <a:ext cx="9851073" cy="83816"/>
          </a:xfrm>
          <a:prstGeom prst="rect">
            <a:avLst/>
          </a:prstGeom>
          <a:solidFill>
            <a:srgbClr val="931A1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84135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36">
          <p15:clr>
            <a:srgbClr val="FBAE40"/>
          </p15:clr>
        </p15:guide>
        <p15:guide id="2" pos="2880">
          <p15:clr>
            <a:srgbClr val="FBAE40"/>
          </p15:clr>
        </p15:guide>
        <p15:guide id="3" pos="5616">
          <p15:clr>
            <a:srgbClr val="FBAE40"/>
          </p15:clr>
        </p15:guide>
        <p15:guide id="4" pos="96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176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961938" cy="685800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41" t="288" b="11354"/>
          <a:stretch/>
        </p:blipFill>
        <p:spPr>
          <a:xfrm>
            <a:off x="1" y="19050"/>
            <a:ext cx="9523976" cy="68199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805868" y="4134195"/>
            <a:ext cx="6832021" cy="81880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8145907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36">
          <p15:clr>
            <a:srgbClr val="FBAE40"/>
          </p15:clr>
        </p15:guide>
        <p15:guide id="2" pos="2880">
          <p15:clr>
            <a:srgbClr val="FBAE40"/>
          </p15:clr>
        </p15:guide>
        <p15:guide id="3" pos="5616">
          <p15:clr>
            <a:srgbClr val="FBAE40"/>
          </p15:clr>
        </p15:guide>
        <p15:guide id="4" pos="96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176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qua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2"/>
            <a:ext cx="12961938" cy="822960"/>
          </a:xfrm>
          <a:prstGeom prst="rect">
            <a:avLst/>
          </a:prstGeom>
          <a:solidFill>
            <a:schemeClr val="accent5"/>
          </a:solidFill>
          <a:ln w="127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4547" y="203817"/>
            <a:ext cx="12429132" cy="45694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012689" y="6499276"/>
            <a:ext cx="10211418" cy="17232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800"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12143296" y="6398559"/>
            <a:ext cx="6254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23628F-A5FA-4BCB-A370-58EE698AF935}" type="slidenum">
              <a:rPr lang="en-US" sz="900" smtClean="0">
                <a:solidFill>
                  <a:srgbClr val="16181A">
                    <a:lumMod val="25000"/>
                  </a:srgbClr>
                </a:solidFill>
              </a:rPr>
              <a:pPr/>
              <a:t>‹#›</a:t>
            </a:fld>
            <a:endParaRPr lang="en-US" sz="900" dirty="0">
              <a:solidFill>
                <a:srgbClr val="16181A">
                  <a:lumMod val="25000"/>
                </a:srgbClr>
              </a:solidFill>
            </a:endParaRP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284431" y="958048"/>
            <a:ext cx="12347595" cy="237039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  <a:lvl2pPr marL="336550" indent="-160338">
              <a:defRPr sz="2400">
                <a:solidFill>
                  <a:schemeClr val="bg2">
                    <a:lumMod val="25000"/>
                  </a:schemeClr>
                </a:solidFill>
              </a:defRPr>
            </a:lvl2pPr>
            <a:lvl3pPr marL="577850" indent="-241300">
              <a:buFont typeface="Segoe UI" panose="020B0502040204020203" pitchFamily="34" charset="0"/>
              <a:buChar char="–"/>
              <a:defRPr sz="2400">
                <a:solidFill>
                  <a:schemeClr val="bg2">
                    <a:lumMod val="25000"/>
                  </a:schemeClr>
                </a:solidFill>
              </a:defRPr>
            </a:lvl3pPr>
            <a:lvl4pPr marL="801688" indent="-176213">
              <a:buFont typeface="Wingdings" panose="05000000000000000000" pitchFamily="2" charset="2"/>
              <a:buChar char="§"/>
              <a:defRPr sz="2400">
                <a:solidFill>
                  <a:schemeClr val="bg2">
                    <a:lumMod val="25000"/>
                  </a:schemeClr>
                </a:solidFill>
              </a:defRPr>
            </a:lvl4pPr>
            <a:lvl5pPr marL="1027113" indent="-225425">
              <a:buFont typeface="Century Gothic" panose="020B0502020202020204" pitchFamily="34" charset="0"/>
              <a:buChar char="○"/>
              <a:defRPr sz="2400">
                <a:solidFill>
                  <a:schemeClr val="bg2">
                    <a:lumMod val="25000"/>
                  </a:schemeClr>
                </a:solidFill>
              </a:defRPr>
            </a:lvl5pPr>
            <a:lvl6pPr marL="1200150" indent="-171450">
              <a:defRPr sz="2400"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23220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36">
          <p15:clr>
            <a:srgbClr val="FBAE40"/>
          </p15:clr>
        </p15:guide>
        <p15:guide id="2" pos="2880">
          <p15:clr>
            <a:srgbClr val="FBAE40"/>
          </p15:clr>
        </p15:guide>
        <p15:guide id="3" pos="5616">
          <p15:clr>
            <a:srgbClr val="FBAE40"/>
          </p15:clr>
        </p15:guide>
        <p15:guide id="4" pos="108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176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Dark Blu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2"/>
            <a:ext cx="12961938" cy="822960"/>
          </a:xfrm>
          <a:prstGeom prst="rect">
            <a:avLst/>
          </a:prstGeom>
          <a:solidFill>
            <a:schemeClr val="tx2">
              <a:lumMod val="50000"/>
            </a:schemeClr>
          </a:solidFill>
          <a:ln w="127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4547" y="203817"/>
            <a:ext cx="12429132" cy="45694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012689" y="6499276"/>
            <a:ext cx="10211418" cy="17232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800"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12143296" y="6398559"/>
            <a:ext cx="6254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23628F-A5FA-4BCB-A370-58EE698AF935}" type="slidenum">
              <a:rPr lang="en-US" sz="900" smtClean="0">
                <a:solidFill>
                  <a:srgbClr val="16181A">
                    <a:lumMod val="25000"/>
                  </a:srgbClr>
                </a:solidFill>
              </a:rPr>
              <a:pPr/>
              <a:t>‹#›</a:t>
            </a:fld>
            <a:endParaRPr lang="en-US" sz="900" dirty="0">
              <a:solidFill>
                <a:srgbClr val="16181A">
                  <a:lumMod val="25000"/>
                </a:srgbClr>
              </a:solidFill>
            </a:endParaRP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284431" y="958048"/>
            <a:ext cx="12347595" cy="237039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  <a:lvl2pPr marL="336550" indent="-160338">
              <a:defRPr sz="2400">
                <a:solidFill>
                  <a:schemeClr val="bg2">
                    <a:lumMod val="25000"/>
                  </a:schemeClr>
                </a:solidFill>
              </a:defRPr>
            </a:lvl2pPr>
            <a:lvl3pPr marL="577850" indent="-241300">
              <a:buFont typeface="Segoe UI" panose="020B0502040204020203" pitchFamily="34" charset="0"/>
              <a:buChar char="–"/>
              <a:defRPr sz="2400">
                <a:solidFill>
                  <a:schemeClr val="bg2">
                    <a:lumMod val="25000"/>
                  </a:schemeClr>
                </a:solidFill>
              </a:defRPr>
            </a:lvl3pPr>
            <a:lvl4pPr marL="801688" indent="-176213">
              <a:buFont typeface="Wingdings" panose="05000000000000000000" pitchFamily="2" charset="2"/>
              <a:buChar char="§"/>
              <a:defRPr sz="2400">
                <a:solidFill>
                  <a:schemeClr val="bg2">
                    <a:lumMod val="25000"/>
                  </a:schemeClr>
                </a:solidFill>
              </a:defRPr>
            </a:lvl4pPr>
            <a:lvl5pPr marL="1027113" indent="-225425">
              <a:buFont typeface="Century Gothic" panose="020B0502020202020204" pitchFamily="34" charset="0"/>
              <a:buChar char="○"/>
              <a:defRPr sz="2400">
                <a:solidFill>
                  <a:schemeClr val="bg2">
                    <a:lumMod val="25000"/>
                  </a:schemeClr>
                </a:solidFill>
              </a:defRPr>
            </a:lvl5pPr>
            <a:lvl6pPr marL="1200150" indent="-171450">
              <a:defRPr sz="2400"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66111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36">
          <p15:clr>
            <a:srgbClr val="FBAE40"/>
          </p15:clr>
        </p15:guide>
        <p15:guide id="2" pos="2880">
          <p15:clr>
            <a:srgbClr val="FBAE40"/>
          </p15:clr>
        </p15:guide>
        <p15:guide id="3" pos="5616">
          <p15:clr>
            <a:srgbClr val="FBAE40"/>
          </p15:clr>
        </p15:guide>
        <p15:guide id="4" pos="108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17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Gree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2"/>
            <a:ext cx="12961938" cy="822960"/>
          </a:xfrm>
          <a:prstGeom prst="rect">
            <a:avLst/>
          </a:prstGeom>
          <a:solidFill>
            <a:srgbClr val="00997C"/>
          </a:solidFill>
          <a:ln w="127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4547" y="203817"/>
            <a:ext cx="12429132" cy="45694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012689" y="6499276"/>
            <a:ext cx="10211418" cy="17232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800"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12143296" y="6398559"/>
            <a:ext cx="6254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23628F-A5FA-4BCB-A370-58EE698AF935}" type="slidenum">
              <a:rPr lang="en-US" sz="900" smtClean="0">
                <a:solidFill>
                  <a:srgbClr val="16181A">
                    <a:lumMod val="25000"/>
                  </a:srgbClr>
                </a:solidFill>
              </a:rPr>
              <a:pPr/>
              <a:t>‹#›</a:t>
            </a:fld>
            <a:endParaRPr lang="en-US" sz="900" dirty="0">
              <a:solidFill>
                <a:srgbClr val="16181A">
                  <a:lumMod val="25000"/>
                </a:srgbClr>
              </a:solidFill>
            </a:endParaRP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284431" y="958048"/>
            <a:ext cx="12347595" cy="237039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  <a:lvl2pPr marL="336550" indent="-160338">
              <a:defRPr sz="2400">
                <a:solidFill>
                  <a:schemeClr val="bg2">
                    <a:lumMod val="25000"/>
                  </a:schemeClr>
                </a:solidFill>
              </a:defRPr>
            </a:lvl2pPr>
            <a:lvl3pPr marL="577850" indent="-241300">
              <a:buFont typeface="Segoe UI" panose="020B0502040204020203" pitchFamily="34" charset="0"/>
              <a:buChar char="–"/>
              <a:defRPr sz="2400">
                <a:solidFill>
                  <a:schemeClr val="bg2">
                    <a:lumMod val="25000"/>
                  </a:schemeClr>
                </a:solidFill>
              </a:defRPr>
            </a:lvl3pPr>
            <a:lvl4pPr marL="801688" indent="-176213">
              <a:buFont typeface="Wingdings" panose="05000000000000000000" pitchFamily="2" charset="2"/>
              <a:buChar char="§"/>
              <a:defRPr sz="2400">
                <a:solidFill>
                  <a:schemeClr val="bg2">
                    <a:lumMod val="25000"/>
                  </a:schemeClr>
                </a:solidFill>
              </a:defRPr>
            </a:lvl4pPr>
            <a:lvl5pPr marL="1027113" indent="-225425">
              <a:buFont typeface="Century Gothic" panose="020B0502020202020204" pitchFamily="34" charset="0"/>
              <a:buChar char="○"/>
              <a:defRPr sz="2400">
                <a:solidFill>
                  <a:schemeClr val="bg2">
                    <a:lumMod val="25000"/>
                  </a:schemeClr>
                </a:solidFill>
              </a:defRPr>
            </a:lvl5pPr>
            <a:lvl6pPr marL="1200150" indent="-171450">
              <a:defRPr sz="2400"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590024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36">
          <p15:clr>
            <a:srgbClr val="FBAE40"/>
          </p15:clr>
        </p15:guide>
        <p15:guide id="2" pos="2880">
          <p15:clr>
            <a:srgbClr val="FBAE40"/>
          </p15:clr>
        </p15:guide>
        <p15:guide id="3" pos="5616">
          <p15:clr>
            <a:srgbClr val="FBAE40"/>
          </p15:clr>
        </p15:guide>
        <p15:guide id="4" pos="108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176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752611" y="6356355"/>
            <a:ext cx="29164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</a:lstStyle>
          <a:p>
            <a:fld id="{BF23628F-A5FA-4BCB-A370-58EE698AF935}" type="slidenum">
              <a:rPr lang="en-US" smtClean="0">
                <a:solidFill>
                  <a:srgbClr val="16181A">
                    <a:lumMod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6181A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41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88803" y="585216"/>
            <a:ext cx="10333905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8803" y="2286000"/>
            <a:ext cx="10333904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88803" y="6470704"/>
            <a:ext cx="229017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defTabSz="457200"/>
            <a:fld id="{C1612EF1-2B08-4E40-87EF-125AE8D43AA2}" type="datetimeFigureOut">
              <a:rPr lang="en-US" smtClean="0">
                <a:solidFill>
                  <a:prstClr val="black">
                    <a:lumMod val="90000"/>
                    <a:lumOff val="10000"/>
                  </a:prstClr>
                </a:solidFill>
              </a:rPr>
              <a:pPr defTabSz="457200"/>
              <a:t>7/25/2018</a:t>
            </a:fld>
            <a:endParaRPr lang="en-US">
              <a:solidFill>
                <a:prstClr val="black">
                  <a:lumMod val="90000"/>
                  <a:lumOff val="1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8769" y="6470704"/>
            <a:ext cx="6274141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defTabSz="457200"/>
            <a:endParaRPr lang="en-US">
              <a:solidFill>
                <a:prstClr val="black">
                  <a:lumMod val="90000"/>
                  <a:lumOff val="1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21723" y="6470704"/>
            <a:ext cx="103515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defTabSz="457200"/>
            <a:fld id="{83A5869F-E52B-426D-8710-1D6C21F840DB}" type="slidenum">
              <a:rPr lang="en-US" smtClean="0">
                <a:solidFill>
                  <a:prstClr val="black">
                    <a:lumMod val="90000"/>
                    <a:lumOff val="10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lumMod val="90000"/>
                  <a:lumOff val="10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810121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ECADC76-1094-4BA3-A1B2-723026B3B8C6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8702" y="209145"/>
            <a:ext cx="1306311" cy="869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188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1828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3.emf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chart" Target="../charts/char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drakalogia.wikispaces.com/Hamlet" TargetMode="External"/><Relationship Id="rId3" Type="http://schemas.openxmlformats.org/officeDocument/2006/relationships/image" Target="../media/image23.jpeg"/><Relationship Id="rId7" Type="http://schemas.openxmlformats.org/officeDocument/2006/relationships/image" Target="../media/image2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://cute-pictures.blogspot.co.uk/2011/08/75-free-stock-images-3d-human-character.html" TargetMode="External"/><Relationship Id="rId5" Type="http://schemas.openxmlformats.org/officeDocument/2006/relationships/image" Target="../media/image24.jpeg"/><Relationship Id="rId4" Type="http://schemas.openxmlformats.org/officeDocument/2006/relationships/hyperlink" Target="http://www.cepi.us/adastra/index.php/AD_ASTRA/comment/view/49/pdf_8/396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71450" y="4960137"/>
            <a:ext cx="9056354" cy="1780632"/>
          </a:xfrm>
        </p:spPr>
        <p:txBody>
          <a:bodyPr>
            <a:noAutofit/>
          </a:bodyPr>
          <a:lstStyle/>
          <a:p>
            <a:r>
              <a:rPr lang="en-US" sz="3200" dirty="0">
                <a:latin typeface="Calibri" panose="020F0502020204030204" pitchFamily="34" charset="0"/>
              </a:rPr>
              <a:t>Reaching those </a:t>
            </a:r>
            <a:r>
              <a:rPr lang="en-US" sz="3200" dirty="0" smtClean="0">
                <a:latin typeface="Calibri" panose="020F0502020204030204" pitchFamily="34" charset="0"/>
              </a:rPr>
              <a:t>most at-risk </a:t>
            </a:r>
            <a:r>
              <a:rPr lang="en-US" sz="3200" dirty="0">
                <a:latin typeface="Calibri" panose="020F0502020204030204" pitchFamily="34" charset="0"/>
              </a:rPr>
              <a:t>through a general population approach: </a:t>
            </a:r>
            <a:r>
              <a:rPr lang="en-US" sz="3200" dirty="0" smtClean="0">
                <a:latin typeface="Calibri" panose="020F0502020204030204" pitchFamily="34" charset="0"/>
              </a:rPr>
              <a:t>P</a:t>
            </a:r>
            <a:r>
              <a:rPr lang="en-US" sz="3200" cap="none" dirty="0" smtClean="0">
                <a:latin typeface="Calibri" panose="020F0502020204030204" pitchFamily="34" charset="0"/>
              </a:rPr>
              <a:t>r</a:t>
            </a:r>
            <a:r>
              <a:rPr lang="en-US" sz="3200" dirty="0" smtClean="0">
                <a:latin typeface="Calibri" panose="020F0502020204030204" pitchFamily="34" charset="0"/>
              </a:rPr>
              <a:t>EP in </a:t>
            </a:r>
            <a:r>
              <a:rPr lang="en-US" sz="3200" dirty="0">
                <a:latin typeface="Calibri" panose="020F0502020204030204" pitchFamily="34" charset="0"/>
              </a:rPr>
              <a:t>the context of a generalized HIV epidemic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F7474F94-D7A2-41D2-BBDB-539B52CC5E6B}"/>
              </a:ext>
            </a:extLst>
          </p:cNvPr>
          <p:cNvSpPr txBox="1">
            <a:spLocks/>
          </p:cNvSpPr>
          <p:nvPr/>
        </p:nvSpPr>
        <p:spPr>
          <a:xfrm>
            <a:off x="8884903" y="5010150"/>
            <a:ext cx="3627448" cy="14632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200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en-US" sz="1800" dirty="0">
                <a:latin typeface="Calibri" panose="020F0502020204030204" pitchFamily="34" charset="0"/>
              </a:rPr>
              <a:t>Sindy Matse</a:t>
            </a:r>
          </a:p>
          <a:p>
            <a:pPr>
              <a:lnSpc>
                <a:spcPct val="110000"/>
              </a:lnSpc>
            </a:pPr>
            <a:r>
              <a:rPr lang="en-US" sz="1800" dirty="0" err="1" smtClean="0">
                <a:latin typeface="Calibri" panose="020F0502020204030204" pitchFamily="34" charset="0"/>
              </a:rPr>
              <a:t>Eswatini</a:t>
            </a:r>
            <a:r>
              <a:rPr lang="en-US" sz="1800" dirty="0" smtClean="0">
                <a:latin typeface="Calibri" panose="020F0502020204030204" pitchFamily="34" charset="0"/>
              </a:rPr>
              <a:t> </a:t>
            </a:r>
            <a:r>
              <a:rPr lang="en-US" sz="1800" dirty="0">
                <a:latin typeface="Calibri" panose="020F0502020204030204" pitchFamily="34" charset="0"/>
              </a:rPr>
              <a:t>Ministry of Health</a:t>
            </a:r>
          </a:p>
          <a:p>
            <a:pPr>
              <a:lnSpc>
                <a:spcPct val="110000"/>
              </a:lnSpc>
            </a:pPr>
            <a:endParaRPr lang="en-US" sz="1800" dirty="0">
              <a:latin typeface="Calibri" panose="020F0502020204030204" pitchFamily="34" charset="0"/>
            </a:endParaRPr>
          </a:p>
          <a:p>
            <a:pPr>
              <a:lnSpc>
                <a:spcPct val="110000"/>
              </a:lnSpc>
            </a:pPr>
            <a:r>
              <a:rPr lang="en-US" sz="1800" dirty="0">
                <a:latin typeface="Calibri" panose="020F0502020204030204" pitchFamily="34" charset="0"/>
              </a:rPr>
              <a:t>July </a:t>
            </a:r>
            <a:r>
              <a:rPr lang="en-US" sz="1800" dirty="0" smtClean="0">
                <a:latin typeface="Calibri" panose="020F0502020204030204" pitchFamily="34" charset="0"/>
              </a:rPr>
              <a:t>25, </a:t>
            </a:r>
            <a:r>
              <a:rPr lang="en-US" sz="1800" dirty="0">
                <a:latin typeface="Calibri" panose="020F0502020204030204" pitchFamily="34" charset="0"/>
              </a:rPr>
              <a:t>2018</a:t>
            </a:r>
          </a:p>
          <a:p>
            <a:pPr>
              <a:lnSpc>
                <a:spcPct val="110000"/>
              </a:lnSpc>
            </a:pPr>
            <a:r>
              <a:rPr lang="en-US" sz="1800" dirty="0">
                <a:latin typeface="Calibri" panose="020F0502020204030204" pitchFamily="34" charset="0"/>
              </a:rPr>
              <a:t>AIDS 2018 | Amsterdam</a:t>
            </a:r>
          </a:p>
        </p:txBody>
      </p:sp>
    </p:spTree>
    <p:extLst>
      <p:ext uri="{BB962C8B-B14F-4D97-AF65-F5344CB8AC3E}">
        <p14:creationId xmlns:p14="http://schemas.microsoft.com/office/powerpoint/2010/main" val="327979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General Population Approaches in other countries</a:t>
            </a:r>
            <a:endParaRPr lang="en-US" sz="36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1148543"/>
              </p:ext>
            </p:extLst>
          </p:nvPr>
        </p:nvGraphicFramePr>
        <p:xfrm>
          <a:off x="952498" y="1977319"/>
          <a:ext cx="11346181" cy="3749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8986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65631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Policy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Lesotho</a:t>
                      </a:r>
                    </a:p>
                    <a:p>
                      <a:endParaRPr lang="en-US" sz="2400" dirty="0" smtClean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General population approach</a:t>
                      </a:r>
                      <a:r>
                        <a:rPr lang="en-US" sz="2400" baseline="0" dirty="0" smtClean="0">
                          <a:latin typeface="Calibri" panose="020F0502020204030204" pitchFamily="34" charset="0"/>
                        </a:rPr>
                        <a:t> for PrEP </a:t>
                      </a:r>
                      <a:r>
                        <a:rPr lang="en-US" sz="1600" baseline="0" dirty="0" smtClean="0">
                          <a:latin typeface="Calibri" panose="020F0502020204030204" pitchFamily="34" charset="0"/>
                        </a:rPr>
                        <a:t>(2016 guidelines)</a:t>
                      </a:r>
                      <a:endParaRPr lang="en-US" sz="16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Kenya</a:t>
                      </a:r>
                    </a:p>
                    <a:p>
                      <a:endParaRPr lang="en-US" sz="2400" dirty="0" smtClean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PrEP is recommend for HIV negative individuals at substantial ongoing risk of HIV infection</a:t>
                      </a:r>
                      <a:r>
                        <a:rPr lang="en-US" sz="24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aseline="0" dirty="0" smtClean="0">
                          <a:latin typeface="Calibri" panose="020F0502020204030204" pitchFamily="34" charset="0"/>
                        </a:rPr>
                        <a:t>(2016 guidelines)</a:t>
                      </a:r>
                      <a:endParaRPr lang="en-US" sz="1600" dirty="0" smtClean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Zambia</a:t>
                      </a:r>
                    </a:p>
                    <a:p>
                      <a:endParaRPr lang="en-US" sz="2400" dirty="0" smtClean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Population</a:t>
                      </a:r>
                      <a:r>
                        <a:rPr lang="en-US" sz="2400" baseline="0" dirty="0" smtClean="0">
                          <a:latin typeface="Calibri" panose="020F0502020204030204" pitchFamily="34" charset="0"/>
                        </a:rPr>
                        <a:t> at substantial risk, not limited to KPs </a:t>
                      </a:r>
                      <a:r>
                        <a:rPr lang="en-US" sz="1600" baseline="0" dirty="0" smtClean="0">
                          <a:latin typeface="Calibri" panose="020F0502020204030204" pitchFamily="34" charset="0"/>
                        </a:rPr>
                        <a:t>(2018 consolidated guidelines)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Botswana</a:t>
                      </a:r>
                    </a:p>
                    <a:p>
                      <a:endParaRPr lang="en-US" sz="2400" dirty="0" smtClean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Population at high risk, not limited to KPs</a:t>
                      </a:r>
                      <a:r>
                        <a:rPr lang="en-US" sz="2400" baseline="0" dirty="0" smtClean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aseline="0" dirty="0" smtClean="0">
                          <a:latin typeface="Calibri" panose="020F0502020204030204" pitchFamily="34" charset="0"/>
                        </a:rPr>
                        <a:t>(2016 guidelines)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7774" y="2638426"/>
            <a:ext cx="761004" cy="504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7774" y="3428250"/>
            <a:ext cx="761004" cy="515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7774" y="4231876"/>
            <a:ext cx="761004" cy="553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975360" y="5882640"/>
            <a:ext cx="11338560" cy="8229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Many SSA countries are taking </a:t>
            </a:r>
            <a:r>
              <a:rPr lang="en-US" sz="2400" dirty="0" smtClean="0">
                <a:latin typeface="Calibri" panose="020F0502020204030204" pitchFamily="34" charset="0"/>
              </a:rPr>
              <a:t>a general population approach in their policies. </a:t>
            </a:r>
          </a:p>
          <a:p>
            <a:pPr algn="ctr"/>
            <a:r>
              <a:rPr lang="en-US" sz="2400" dirty="0" smtClean="0">
                <a:latin typeface="Calibri" panose="020F0502020204030204" pitchFamily="34" charset="0"/>
              </a:rPr>
              <a:t>What is their implementation status? What are their challenges and achievements?</a:t>
            </a:r>
            <a:endParaRPr lang="en-US" sz="2400" dirty="0">
              <a:latin typeface="Calibri" panose="020F0502020204030204" pitchFamily="34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0" r="4898"/>
          <a:stretch/>
        </p:blipFill>
        <p:spPr bwMode="auto">
          <a:xfrm>
            <a:off x="2514600" y="4997687"/>
            <a:ext cx="731520" cy="549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77778" y="4208817"/>
            <a:ext cx="11710737" cy="2553933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square" rtlCol="0">
            <a:noAutofit/>
          </a:bodyPr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975360" y="3192372"/>
            <a:ext cx="11338560" cy="914400"/>
          </a:xfrm>
          <a:prstGeom prst="rect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75360" y="2550706"/>
            <a:ext cx="11710737" cy="592543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square" rtlCol="0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5923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	</a:t>
            </a:r>
            <a:r>
              <a:rPr lang="en-US" sz="3600" dirty="0" err="1" smtClean="0"/>
              <a:t>kenya</a:t>
            </a:r>
            <a:endParaRPr lang="en-US" sz="3600" dirty="0"/>
          </a:p>
        </p:txBody>
      </p:sp>
      <p:sp>
        <p:nvSpPr>
          <p:cNvPr id="5" name="Rectangle 4"/>
          <p:cNvSpPr/>
          <p:nvPr/>
        </p:nvSpPr>
        <p:spPr>
          <a:xfrm>
            <a:off x="1122950" y="2197772"/>
            <a:ext cx="11133220" cy="4507827"/>
          </a:xfrm>
          <a:prstGeom prst="rect">
            <a:avLst/>
          </a:prstGeom>
          <a:solidFill>
            <a:schemeClr val="bg1">
              <a:alpha val="7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25000"/>
              </a:lnSpc>
            </a:pPr>
            <a:r>
              <a:rPr lang="en-US" sz="24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Implementation status:</a:t>
            </a:r>
          </a:p>
          <a:p>
            <a:pPr marL="342900" indent="-342900">
              <a:lnSpc>
                <a:spcPct val="125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Challenges with getting sufficient number of HCW trained to serve the general population</a:t>
            </a:r>
          </a:p>
          <a:p>
            <a:pPr marL="342900" indent="-342900">
              <a:lnSpc>
                <a:spcPct val="125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High uptake but low numbers returning for follow up </a:t>
            </a: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 community pressure and limited understanding of clients about PrEP</a:t>
            </a:r>
            <a:endParaRPr lang="en-US" sz="24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US" sz="24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 </a:t>
            </a:r>
          </a:p>
          <a:p>
            <a:r>
              <a:rPr lang="en-US" sz="2400" dirty="0">
                <a:solidFill>
                  <a:schemeClr val="tx1"/>
                </a:solidFill>
              </a:rPr>
              <a:t> </a:t>
            </a:r>
          </a:p>
          <a:p>
            <a:endParaRPr lang="en-US" sz="2400" b="1" dirty="0" smtClean="0">
              <a:solidFill>
                <a:schemeClr val="tx1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950" y="839603"/>
            <a:ext cx="1487083" cy="1006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7160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conclusion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8803" y="2045370"/>
            <a:ext cx="10333904" cy="4023360"/>
          </a:xfrm>
        </p:spPr>
        <p:txBody>
          <a:bodyPr>
            <a:normAutofit/>
          </a:bodyPr>
          <a:lstStyle/>
          <a:p>
            <a:pPr marL="0" indent="0">
              <a:buClr>
                <a:schemeClr val="accent1"/>
              </a:buClr>
              <a:buNone/>
            </a:pPr>
            <a:endParaRPr lang="en-ZA" dirty="0"/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There is a disconnect between countries policies and implementation status regarding to offering PrEP to the general population.</a:t>
            </a:r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A significant number of individuals at high risk will fail to access PrEP if limited for specific populations.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26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398863" y="2140659"/>
            <a:ext cx="7772400" cy="1463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200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acknowledgements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68601" y="6161320"/>
            <a:ext cx="12356967" cy="4871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algn="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200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n-US" sz="1400" dirty="0">
                <a:latin typeface="Calibri" panose="020F0502020204030204" pitchFamily="34" charset="0"/>
              </a:rPr>
              <a:t>Health care workers from participating P</a:t>
            </a:r>
            <a:r>
              <a:rPr lang="en-US" sz="1400" cap="none" dirty="0">
                <a:latin typeface="Calibri" panose="020F0502020204030204" pitchFamily="34" charset="0"/>
              </a:rPr>
              <a:t>r</a:t>
            </a:r>
            <a:r>
              <a:rPr lang="en-US" sz="1400" dirty="0">
                <a:latin typeface="Calibri" panose="020F0502020204030204" pitchFamily="34" charset="0"/>
              </a:rPr>
              <a:t>EP sites, Regional partners, community members and stakeholders</a:t>
            </a:r>
            <a:endParaRPr lang="en-US" sz="14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xmlns="" id="{1E0021B5-98AE-4351-8543-E1A4B678D7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53102" y="4911775"/>
            <a:ext cx="1581644" cy="85938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54E9B906-EE90-496C-8B83-A65ABEA23F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1599" y="5165878"/>
            <a:ext cx="1190970" cy="53243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32A2F8E9-2B18-49EA-AE46-691A905B48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53018" y="5192815"/>
            <a:ext cx="1345772" cy="47856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374512D2-3797-4869-B2D8-CACDF3C48A3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4315" y="4986111"/>
            <a:ext cx="2547486" cy="85584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753546" y="5254493"/>
            <a:ext cx="44206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E809F77C-27F8-41A1-8EC4-1CC2AB8C301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42979" b="4147"/>
          <a:stretch/>
        </p:blipFill>
        <p:spPr>
          <a:xfrm>
            <a:off x="8238586" y="4856758"/>
            <a:ext cx="1220419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696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8803" y="585216"/>
            <a:ext cx="11529917" cy="1499616"/>
          </a:xfrm>
        </p:spPr>
        <p:txBody>
          <a:bodyPr>
            <a:normAutofit/>
          </a:bodyPr>
          <a:lstStyle/>
          <a:p>
            <a:r>
              <a:rPr lang="en-US" sz="3600" dirty="0" err="1" smtClean="0"/>
              <a:t>eswatini’s</a:t>
            </a:r>
            <a:r>
              <a:rPr lang="en-US" sz="3600" dirty="0" smtClean="0"/>
              <a:t> rationale for P</a:t>
            </a:r>
            <a:r>
              <a:rPr lang="en-US" sz="3600" cap="none" dirty="0" smtClean="0"/>
              <a:t>r</a:t>
            </a:r>
            <a:r>
              <a:rPr lang="en-US" sz="3600" dirty="0" smtClean="0"/>
              <a:t>ep in the general population</a:t>
            </a:r>
            <a:endParaRPr lang="en-US" sz="3600" dirty="0"/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7207679"/>
              </p:ext>
            </p:extLst>
          </p:nvPr>
        </p:nvGraphicFramePr>
        <p:xfrm>
          <a:off x="6172200" y="1844040"/>
          <a:ext cx="66294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Rectangle 13"/>
          <p:cNvSpPr/>
          <p:nvPr/>
        </p:nvSpPr>
        <p:spPr>
          <a:xfrm>
            <a:off x="827787" y="2085544"/>
            <a:ext cx="500913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Calibri" panose="020F0502020204030204" pitchFamily="34" charset="0"/>
              </a:rPr>
              <a:t>Generalized epidemic</a:t>
            </a:r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Calibri" panose="020F0502020204030204" pitchFamily="34" charset="0"/>
              </a:rPr>
              <a:t> Reduced  incidence (2.5 in 2011) but not enough ( 1.48 in 2016))</a:t>
            </a:r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Calibri" panose="020F0502020204030204" pitchFamily="34" charset="0"/>
              </a:rPr>
              <a:t>No  incidence data available </a:t>
            </a:r>
            <a:r>
              <a:rPr lang="en-US" sz="2400" dirty="0" smtClean="0">
                <a:latin typeface="Calibri" panose="020F0502020204030204" pitchFamily="34" charset="0"/>
              </a:rPr>
              <a:t> </a:t>
            </a:r>
            <a:r>
              <a:rPr lang="en-US" sz="2400" dirty="0" smtClean="0">
                <a:latin typeface="Calibri" panose="020F0502020204030204" pitchFamily="34" charset="0"/>
              </a:rPr>
              <a:t>for KPs.</a:t>
            </a:r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Calibri" panose="020F0502020204030204" pitchFamily="34" charset="0"/>
              </a:rPr>
              <a:t>High prevalence in sexually active </a:t>
            </a:r>
            <a:r>
              <a:rPr lang="en-US" sz="2400" smtClean="0">
                <a:latin typeface="Calibri" panose="020F0502020204030204" pitchFamily="34" charset="0"/>
              </a:rPr>
              <a:t>groups(FSW </a:t>
            </a:r>
            <a:r>
              <a:rPr lang="en-US" sz="2400" smtClean="0">
                <a:latin typeface="Calibri" panose="020F0502020204030204" pitchFamily="34" charset="0"/>
              </a:rPr>
              <a:t>-70.3</a:t>
            </a:r>
            <a:r>
              <a:rPr lang="en-US" sz="2400" dirty="0" smtClean="0">
                <a:latin typeface="Calibri" panose="020F0502020204030204" pitchFamily="34" charset="0"/>
              </a:rPr>
              <a:t>%, MSM -17%). </a:t>
            </a:r>
            <a:endParaRPr lang="en-US" sz="2400" dirty="0">
              <a:latin typeface="Calibri" panose="020F0502020204030204" pitchFamily="34" charset="0"/>
            </a:endParaRPr>
          </a:p>
          <a:p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8717280" y="6488668"/>
            <a:ext cx="40843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i="1" dirty="0" smtClean="0">
                <a:latin typeface="Calibri" panose="020F0502020204030204" pitchFamily="34" charset="0"/>
              </a:rPr>
              <a:t>Source: Global HIV updates, UNAIDS 2017</a:t>
            </a:r>
            <a:endParaRPr lang="en-US" sz="1200" i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7266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national p</a:t>
            </a:r>
            <a:r>
              <a:rPr lang="en-US" cap="none" dirty="0" smtClean="0"/>
              <a:t>r</a:t>
            </a:r>
            <a:r>
              <a:rPr lang="en-US" dirty="0" smtClean="0"/>
              <a:t>ep framework was developed to guide implementation of demonstration studies</a:t>
            </a:r>
            <a:endParaRPr lang="en-US" dirty="0"/>
          </a:p>
        </p:txBody>
      </p:sp>
      <p:sp>
        <p:nvSpPr>
          <p:cNvPr id="7" name="Rounded Rectangle 8">
            <a:extLst>
              <a:ext uri="{FF2B5EF4-FFF2-40B4-BE49-F238E27FC236}">
                <a16:creationId xmlns:a16="http://schemas.microsoft.com/office/drawing/2014/main" xmlns="" id="{92D83D48-47B3-43C1-A375-672454821CD0}"/>
              </a:ext>
            </a:extLst>
          </p:cNvPr>
          <p:cNvSpPr/>
          <p:nvPr/>
        </p:nvSpPr>
        <p:spPr>
          <a:xfrm>
            <a:off x="7307962" y="2744063"/>
            <a:ext cx="3218598" cy="5476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</a:rPr>
              <a:t>Young women 16-25 years</a:t>
            </a:r>
          </a:p>
        </p:txBody>
      </p:sp>
      <p:sp>
        <p:nvSpPr>
          <p:cNvPr id="8" name="Rounded Rectangle 10">
            <a:extLst>
              <a:ext uri="{FF2B5EF4-FFF2-40B4-BE49-F238E27FC236}">
                <a16:creationId xmlns:a16="http://schemas.microsoft.com/office/drawing/2014/main" xmlns="" id="{1F88684D-18ED-4DAF-9277-7C291AA0E912}"/>
              </a:ext>
            </a:extLst>
          </p:cNvPr>
          <p:cNvSpPr/>
          <p:nvPr/>
        </p:nvSpPr>
        <p:spPr>
          <a:xfrm>
            <a:off x="7307962" y="3415176"/>
            <a:ext cx="3218598" cy="5476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</a:rPr>
              <a:t>Pregnant and lactating women</a:t>
            </a:r>
          </a:p>
        </p:txBody>
      </p:sp>
      <p:sp>
        <p:nvSpPr>
          <p:cNvPr id="9" name="Rounded Rectangle 12">
            <a:extLst>
              <a:ext uri="{FF2B5EF4-FFF2-40B4-BE49-F238E27FC236}">
                <a16:creationId xmlns:a16="http://schemas.microsoft.com/office/drawing/2014/main" xmlns="" id="{A52182C6-E918-433B-BF58-A4B74F5CB9B9}"/>
              </a:ext>
            </a:extLst>
          </p:cNvPr>
          <p:cNvSpPr/>
          <p:nvPr/>
        </p:nvSpPr>
        <p:spPr>
          <a:xfrm>
            <a:off x="7307962" y="4086289"/>
            <a:ext cx="3196030" cy="5471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bg1"/>
                </a:solidFill>
                <a:latin typeface="Calibri" panose="020F0502020204030204" pitchFamily="34" charset="0"/>
              </a:rPr>
              <a:t>Sero</a:t>
            </a:r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</a:rPr>
              <a:t>-discordant couples</a:t>
            </a:r>
          </a:p>
        </p:txBody>
      </p:sp>
      <p:sp>
        <p:nvSpPr>
          <p:cNvPr id="10" name="Rounded Rectangle 14">
            <a:extLst>
              <a:ext uri="{FF2B5EF4-FFF2-40B4-BE49-F238E27FC236}">
                <a16:creationId xmlns:a16="http://schemas.microsoft.com/office/drawing/2014/main" xmlns="" id="{E20501CA-AB15-4803-B9C3-5D40B456D7FF}"/>
              </a:ext>
            </a:extLst>
          </p:cNvPr>
          <p:cNvSpPr/>
          <p:nvPr/>
        </p:nvSpPr>
        <p:spPr>
          <a:xfrm>
            <a:off x="7307962" y="4756900"/>
            <a:ext cx="3177582" cy="5471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</a:rPr>
              <a:t>Female sex workers</a:t>
            </a:r>
          </a:p>
        </p:txBody>
      </p:sp>
      <p:sp>
        <p:nvSpPr>
          <p:cNvPr id="11" name="Rounded Rectangle 15">
            <a:extLst>
              <a:ext uri="{FF2B5EF4-FFF2-40B4-BE49-F238E27FC236}">
                <a16:creationId xmlns:a16="http://schemas.microsoft.com/office/drawing/2014/main" xmlns="" id="{DC586C62-1C0F-4CF1-8BAA-E2D8445E6A50}"/>
              </a:ext>
            </a:extLst>
          </p:cNvPr>
          <p:cNvSpPr/>
          <p:nvPr/>
        </p:nvSpPr>
        <p:spPr>
          <a:xfrm>
            <a:off x="7307962" y="5427511"/>
            <a:ext cx="3177582" cy="547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</a:rPr>
              <a:t>Men who have sex with men (MSM)</a:t>
            </a:r>
          </a:p>
        </p:txBody>
      </p:sp>
      <p:sp>
        <p:nvSpPr>
          <p:cNvPr id="12" name="Rounded Rectangle 16">
            <a:extLst>
              <a:ext uri="{FF2B5EF4-FFF2-40B4-BE49-F238E27FC236}">
                <a16:creationId xmlns:a16="http://schemas.microsoft.com/office/drawing/2014/main" xmlns="" id="{4A91205B-C0FC-4D9E-A4B8-B8349CD78715}"/>
              </a:ext>
            </a:extLst>
          </p:cNvPr>
          <p:cNvSpPr/>
          <p:nvPr/>
        </p:nvSpPr>
        <p:spPr>
          <a:xfrm>
            <a:off x="7307962" y="6098124"/>
            <a:ext cx="3177582" cy="5393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</a:rPr>
              <a:t>Clients with STIs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7DD8EAA-00B0-4C37-8649-A44B9AEA2F61}"/>
              </a:ext>
            </a:extLst>
          </p:cNvPr>
          <p:cNvSpPr txBox="1"/>
          <p:nvPr/>
        </p:nvSpPr>
        <p:spPr>
          <a:xfrm>
            <a:off x="10764330" y="2744063"/>
            <a:ext cx="1869630" cy="389340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000" dirty="0"/>
          </a:p>
          <a:p>
            <a:pPr algn="ctr"/>
            <a:endParaRPr lang="en-US" sz="2000" dirty="0"/>
          </a:p>
          <a:p>
            <a:pPr algn="ctr"/>
            <a:r>
              <a:rPr lang="en-US" sz="2400" dirty="0" smtClean="0">
                <a:latin typeface="Calibri" panose="020F0502020204030204" pitchFamily="34" charset="0"/>
              </a:rPr>
              <a:t>Anyone </a:t>
            </a:r>
            <a:r>
              <a:rPr lang="en-US" sz="2400" dirty="0">
                <a:latin typeface="Calibri" panose="020F0502020204030204" pitchFamily="34" charset="0"/>
              </a:rPr>
              <a:t>with a self perceived risk or identified at risk by a HCW can start PrEP</a:t>
            </a:r>
          </a:p>
          <a:p>
            <a:pPr algn="ctr"/>
            <a:endParaRPr lang="en-US" sz="2000" dirty="0">
              <a:latin typeface="Calibri" panose="020F0502020204030204" pitchFamily="34" charset="0"/>
            </a:endParaRPr>
          </a:p>
          <a:p>
            <a:pPr algn="ctr"/>
            <a:endParaRPr lang="en-US" sz="2000" dirty="0">
              <a:latin typeface="Calibri" panose="020F050202020403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27787" y="2207464"/>
            <a:ext cx="6480175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400" b="1" dirty="0" smtClean="0">
                <a:latin typeface="Calibri" panose="020F0502020204030204" pitchFamily="34" charset="0"/>
              </a:rPr>
              <a:t>Aim</a:t>
            </a:r>
            <a:r>
              <a:rPr lang="en-US" sz="2400" b="1" dirty="0">
                <a:latin typeface="Calibri" panose="020F0502020204030204" pitchFamily="34" charset="0"/>
              </a:rPr>
              <a:t>: </a:t>
            </a:r>
            <a:r>
              <a:rPr lang="en-US" sz="2400" dirty="0">
                <a:latin typeface="Calibri" panose="020F0502020204030204" pitchFamily="34" charset="0"/>
              </a:rPr>
              <a:t>To assess the operationalization of PrEP in </a:t>
            </a:r>
            <a:r>
              <a:rPr lang="en-US" sz="2400" dirty="0" err="1">
                <a:latin typeface="Calibri" panose="020F0502020204030204" pitchFamily="34" charset="0"/>
              </a:rPr>
              <a:t>Eswatini</a:t>
            </a:r>
            <a:r>
              <a:rPr lang="en-US" sz="2400" dirty="0">
                <a:latin typeface="Calibri" panose="020F0502020204030204" pitchFamily="34" charset="0"/>
              </a:rPr>
              <a:t> as an additional HIV combination prevention method among population </a:t>
            </a:r>
            <a:r>
              <a:rPr lang="en-US" sz="2400" dirty="0" smtClean="0">
                <a:latin typeface="Calibri" panose="020F0502020204030204" pitchFamily="34" charset="0"/>
              </a:rPr>
              <a:t>groups </a:t>
            </a:r>
            <a:r>
              <a:rPr lang="en-US" sz="2400" dirty="0">
                <a:latin typeface="Calibri" panose="020F0502020204030204" pitchFamily="34" charset="0"/>
              </a:rPr>
              <a:t>and individuals at high risk of HIV </a:t>
            </a:r>
            <a:r>
              <a:rPr lang="en-US" sz="2400" dirty="0" smtClean="0">
                <a:latin typeface="Calibri" panose="020F0502020204030204" pitchFamily="34" charset="0"/>
              </a:rPr>
              <a:t>infection</a:t>
            </a:r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1000" dirty="0" smtClean="0">
              <a:latin typeface="Calibri" panose="020F0502020204030204" pitchFamily="34" charset="0"/>
            </a:endParaRPr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Calibri" panose="020F0502020204030204" pitchFamily="34" charset="0"/>
              </a:rPr>
              <a:t>Studies </a:t>
            </a:r>
            <a:r>
              <a:rPr lang="en-US" sz="2400" dirty="0">
                <a:latin typeface="Calibri" panose="020F0502020204030204" pitchFamily="34" charset="0"/>
              </a:rPr>
              <a:t>are occurring in government-managed facilities using existing human resources and other supportive </a:t>
            </a:r>
            <a:r>
              <a:rPr lang="en-US" sz="2400" dirty="0" smtClean="0">
                <a:latin typeface="Calibri" panose="020F0502020204030204" pitchFamily="34" charset="0"/>
              </a:rPr>
              <a:t>systems</a:t>
            </a:r>
          </a:p>
          <a:p>
            <a:pPr>
              <a:buClr>
                <a:schemeClr val="accent1"/>
              </a:buClr>
            </a:pPr>
            <a:endParaRPr lang="en-US" sz="1000" u="sng" dirty="0" smtClean="0">
              <a:latin typeface="Calibri" panose="020F0502020204030204" pitchFamily="34" charset="0"/>
            </a:endParaRPr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Calibri" panose="020F0502020204030204" pitchFamily="34" charset="0"/>
              </a:rPr>
              <a:t>Health </a:t>
            </a:r>
            <a:r>
              <a:rPr lang="en-US" sz="2400" dirty="0">
                <a:latin typeface="Calibri" panose="020F0502020204030204" pitchFamily="34" charset="0"/>
              </a:rPr>
              <a:t>services are decentralized and HIV prevention and care is integrated fully at the majority of primary health care </a:t>
            </a:r>
            <a:r>
              <a:rPr lang="en-US" sz="2400" dirty="0" smtClean="0">
                <a:latin typeface="Calibri" panose="020F0502020204030204" pitchFamily="34" charset="0"/>
              </a:rPr>
              <a:t>facilities</a:t>
            </a:r>
            <a:endParaRPr lang="en-US" sz="2400" dirty="0">
              <a:latin typeface="Calibri" panose="020F0502020204030204" pitchFamily="34" charset="0"/>
            </a:endParaRPr>
          </a:p>
          <a:p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7307962" y="2255590"/>
            <a:ext cx="5653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alibri" panose="020F0502020204030204" pitchFamily="34" charset="0"/>
              </a:rPr>
              <a:t>“Target” populations for PrEP in </a:t>
            </a:r>
            <a:r>
              <a:rPr lang="en-US" sz="2400" b="1" dirty="0" err="1" smtClean="0">
                <a:latin typeface="Calibri" panose="020F0502020204030204" pitchFamily="34" charset="0"/>
              </a:rPr>
              <a:t>Eswatini</a:t>
            </a:r>
            <a:r>
              <a:rPr lang="en-US" sz="2400" b="1" dirty="0" smtClean="0">
                <a:latin typeface="Calibri" panose="020F0502020204030204" pitchFamily="34" charset="0"/>
              </a:rPr>
              <a:t>: </a:t>
            </a:r>
            <a:endParaRPr lang="en-US" sz="24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3371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What does a general population approach mean in </a:t>
            </a:r>
            <a:r>
              <a:rPr lang="en-US" sz="3600" dirty="0" err="1"/>
              <a:t>eswatini</a:t>
            </a:r>
            <a:r>
              <a:rPr lang="en-US" sz="3600" dirty="0"/>
              <a:t>?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111626" y="2087034"/>
            <a:ext cx="3407943" cy="850865"/>
            <a:chOff x="111626" y="2001309"/>
            <a:chExt cx="3407943" cy="850865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3624" y="2001309"/>
              <a:ext cx="1185945" cy="8508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111626" y="2145439"/>
              <a:ext cx="225493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>
                  <a:latin typeface="Calibri" panose="020F0502020204030204" pitchFamily="34" charset="0"/>
                </a:rPr>
                <a:t>Clients sensitized on PrEP in health facility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4979950" y="3072294"/>
            <a:ext cx="1923392" cy="3010336"/>
            <a:chOff x="4979950" y="3072294"/>
            <a:chExt cx="1923392" cy="3010336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59812" y="3072294"/>
              <a:ext cx="1563668" cy="1691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4979950" y="4882301"/>
              <a:ext cx="192339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</a:rPr>
                <a:t>HIV risk assessment done by healthcare worker </a:t>
              </a:r>
            </a:p>
          </p:txBody>
        </p:sp>
      </p:grp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4500" y="3134861"/>
            <a:ext cx="1566300" cy="1672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017550" y="4806169"/>
            <a:ext cx="19076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PrEP eligibility screening for those at risk and interested in PrEP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647628" y="4845287"/>
            <a:ext cx="19076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Same day Prep initiation if no contra-indications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4331102" y="4245326"/>
            <a:ext cx="646386" cy="0"/>
          </a:xfrm>
          <a:prstGeom prst="straightConnector1">
            <a:avLst/>
          </a:prstGeom>
          <a:ln w="508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10603251" y="3026204"/>
            <a:ext cx="1698130" cy="1698129"/>
            <a:chOff x="9438563" y="2166668"/>
            <a:chExt cx="1698130" cy="1698129"/>
          </a:xfrm>
        </p:grpSpPr>
        <p:grpSp>
          <p:nvGrpSpPr>
            <p:cNvPr id="13" name="Group 12"/>
            <p:cNvGrpSpPr/>
            <p:nvPr/>
          </p:nvGrpSpPr>
          <p:grpSpPr>
            <a:xfrm>
              <a:off x="9438563" y="2166668"/>
              <a:ext cx="1698130" cy="1698129"/>
              <a:chOff x="9264389" y="2166668"/>
              <a:chExt cx="1698130" cy="1698129"/>
            </a:xfrm>
          </p:grpSpPr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6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264389" y="2166668"/>
                <a:ext cx="1698129" cy="1698129"/>
              </a:xfrm>
              <a:prstGeom prst="rect">
                <a:avLst/>
              </a:prstGeom>
            </p:spPr>
          </p:pic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7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460567" y="3264601"/>
                <a:ext cx="501952" cy="501948"/>
              </a:xfrm>
              <a:prstGeom prst="rect">
                <a:avLst/>
              </a:prstGeom>
            </p:spPr>
          </p:pic>
        </p:grpSp>
        <p:sp>
          <p:nvSpPr>
            <p:cNvPr id="14" name="TextBox 13"/>
            <p:cNvSpPr txBox="1"/>
            <p:nvPr/>
          </p:nvSpPr>
          <p:spPr>
            <a:xfrm>
              <a:off x="9905999" y="2906486"/>
              <a:ext cx="696084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PrEP</a:t>
              </a:r>
            </a:p>
            <a:p>
              <a:pPr algn="ctr"/>
              <a:r>
                <a:rPr lang="en-US" sz="1400" dirty="0"/>
                <a:t>tablets</a:t>
              </a:r>
            </a:p>
          </p:txBody>
        </p:sp>
      </p:grpSp>
      <p:cxnSp>
        <p:nvCxnSpPr>
          <p:cNvPr id="17" name="Straight Arrow Connector 16"/>
          <p:cNvCxnSpPr/>
          <p:nvPr/>
        </p:nvCxnSpPr>
        <p:spPr>
          <a:xfrm>
            <a:off x="7371164" y="4145040"/>
            <a:ext cx="646386" cy="0"/>
          </a:xfrm>
          <a:prstGeom prst="straightConnector1">
            <a:avLst/>
          </a:prstGeom>
          <a:ln w="508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10040574" y="4145040"/>
            <a:ext cx="646386" cy="0"/>
          </a:xfrm>
          <a:prstGeom prst="straightConnector1">
            <a:avLst/>
          </a:prstGeom>
          <a:ln w="508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ight Bracket 20"/>
          <p:cNvSpPr/>
          <p:nvPr/>
        </p:nvSpPr>
        <p:spPr>
          <a:xfrm>
            <a:off x="3639312" y="2234235"/>
            <a:ext cx="691790" cy="4068300"/>
          </a:xfrm>
          <a:prstGeom prst="rightBracket">
            <a:avLst/>
          </a:prstGeom>
          <a:ln w="508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/>
          <p:cNvGrpSpPr/>
          <p:nvPr/>
        </p:nvGrpSpPr>
        <p:grpSpPr>
          <a:xfrm>
            <a:off x="415592" y="4401000"/>
            <a:ext cx="3046826" cy="906289"/>
            <a:chOff x="415592" y="4449461"/>
            <a:chExt cx="3046826" cy="906289"/>
          </a:xfrm>
        </p:grpSpPr>
        <p:sp>
          <p:nvSpPr>
            <p:cNvPr id="20" name="TextBox 19"/>
            <p:cNvSpPr txBox="1"/>
            <p:nvPr/>
          </p:nvSpPr>
          <p:spPr>
            <a:xfrm>
              <a:off x="415592" y="4598796"/>
              <a:ext cx="197268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>
                  <a:latin typeface="Calibri" panose="020F0502020204030204" pitchFamily="34" charset="0"/>
                </a:rPr>
                <a:t>Targeted community referral</a:t>
              </a:r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8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430"/>
            <a:stretch/>
          </p:blipFill>
          <p:spPr>
            <a:xfrm>
              <a:off x="2390774" y="4449461"/>
              <a:ext cx="1071644" cy="906289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>
            <a:off x="822931" y="3098064"/>
            <a:ext cx="2663706" cy="1142771"/>
            <a:chOff x="822931" y="3079432"/>
            <a:chExt cx="2663706" cy="1142771"/>
          </a:xfrm>
        </p:grpSpPr>
        <p:sp>
          <p:nvSpPr>
            <p:cNvPr id="19" name="TextBox 18"/>
            <p:cNvSpPr txBox="1"/>
            <p:nvPr/>
          </p:nvSpPr>
          <p:spPr>
            <a:xfrm>
              <a:off x="822931" y="3423834"/>
              <a:ext cx="15653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>
                  <a:latin typeface="Calibri" panose="020F0502020204030204" pitchFamily="34" charset="0"/>
                </a:rPr>
                <a:t>Self-referral</a:t>
              </a:r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2366556" y="3079432"/>
              <a:ext cx="1120081" cy="1142771"/>
              <a:chOff x="1890092" y="3674866"/>
              <a:chExt cx="1479177" cy="1509142"/>
            </a:xfrm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 rotWithShape="1">
              <a:blip r:embed="rId9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6735"/>
              <a:stretch/>
            </p:blipFill>
            <p:spPr>
              <a:xfrm>
                <a:off x="1890092" y="3674866"/>
                <a:ext cx="1479177" cy="1231641"/>
              </a:xfrm>
              <a:prstGeom prst="rect">
                <a:avLst/>
              </a:prstGeom>
            </p:spPr>
          </p:pic>
          <p:sp>
            <p:nvSpPr>
              <p:cNvPr id="28" name="Oval 27"/>
              <p:cNvSpPr/>
              <p:nvPr/>
            </p:nvSpPr>
            <p:spPr>
              <a:xfrm>
                <a:off x="2129589" y="4373553"/>
                <a:ext cx="212558" cy="21255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ounded Rectangle 28"/>
              <p:cNvSpPr/>
              <p:nvPr/>
            </p:nvSpPr>
            <p:spPr>
              <a:xfrm rot="8767697">
                <a:off x="2279699" y="4555382"/>
                <a:ext cx="125216" cy="310137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2280356" y="4693356"/>
                <a:ext cx="45719" cy="21315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4" name="Picture 23"/>
              <p:cNvPicPr>
                <a:picLocks noChangeAspect="1"/>
              </p:cNvPicPr>
              <p:nvPr/>
            </p:nvPicPr>
            <p:blipFill rotWithShape="1">
              <a:blip r:embed="rId10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246" r="27632" b="14286"/>
              <a:stretch/>
            </p:blipFill>
            <p:spPr>
              <a:xfrm>
                <a:off x="2015047" y="4381575"/>
                <a:ext cx="431785" cy="802433"/>
              </a:xfrm>
              <a:prstGeom prst="rect">
                <a:avLst/>
              </a:prstGeom>
            </p:spPr>
          </p:pic>
        </p:grpSp>
      </p:grpSp>
      <p:grpSp>
        <p:nvGrpSpPr>
          <p:cNvPr id="25" name="Group 24"/>
          <p:cNvGrpSpPr/>
          <p:nvPr/>
        </p:nvGrpSpPr>
        <p:grpSpPr>
          <a:xfrm>
            <a:off x="402724" y="5524603"/>
            <a:ext cx="2954692" cy="980702"/>
            <a:chOff x="402724" y="5583008"/>
            <a:chExt cx="2954692" cy="98070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11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70" r="12142" b="13056"/>
            <a:stretch/>
          </p:blipFill>
          <p:spPr>
            <a:xfrm>
              <a:off x="2495777" y="5583008"/>
              <a:ext cx="861639" cy="980702"/>
            </a:xfrm>
            <a:prstGeom prst="rect">
              <a:avLst/>
            </a:prstGeom>
          </p:spPr>
        </p:pic>
        <p:sp>
          <p:nvSpPr>
            <p:cNvPr id="33" name="TextBox 32"/>
            <p:cNvSpPr txBox="1"/>
            <p:nvPr/>
          </p:nvSpPr>
          <p:spPr>
            <a:xfrm>
              <a:off x="402724" y="5938951"/>
              <a:ext cx="19855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 smtClean="0">
                  <a:latin typeface="Calibri" panose="020F0502020204030204" pitchFamily="34" charset="0"/>
                </a:rPr>
                <a:t>Peer-peer referral</a:t>
              </a:r>
              <a:endParaRPr lang="en-US" dirty="0">
                <a:latin typeface="Calibri" panose="020F0502020204030204" pitchFamily="34" charset="0"/>
              </a:endParaRPr>
            </a:p>
          </p:txBody>
        </p:sp>
      </p:grpSp>
      <p:graphicFrame>
        <p:nvGraphicFramePr>
          <p:cNvPr id="35" name="Chart 34">
            <a:extLst>
              <a:ext uri="{FF2B5EF4-FFF2-40B4-BE49-F238E27FC236}">
                <a16:creationId xmlns:a16="http://schemas.microsoft.com/office/drawing/2014/main" xmlns="" id="{00000000-0008-0000-0000-00001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7648718"/>
              </p:ext>
            </p:extLst>
          </p:nvPr>
        </p:nvGraphicFramePr>
        <p:xfrm>
          <a:off x="7448700" y="1864712"/>
          <a:ext cx="4952955" cy="47612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</p:spTree>
    <p:extLst>
      <p:ext uri="{BB962C8B-B14F-4D97-AF65-F5344CB8AC3E}">
        <p14:creationId xmlns:p14="http://schemas.microsoft.com/office/powerpoint/2010/main" val="3386662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Graphic spid="35" grpId="0">
        <p:bldAsOne/>
      </p:bldGraphic>
      <p:bldGraphic spid="35" grpId="1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0351910" y="3070578"/>
            <a:ext cx="666045" cy="334084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/>
          <p:cNvSpPr/>
          <p:nvPr/>
        </p:nvSpPr>
        <p:spPr>
          <a:xfrm flipH="1">
            <a:off x="1258135" y="2084832"/>
            <a:ext cx="8461598" cy="534188"/>
          </a:xfrm>
          <a:prstGeom prst="rtTriangl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4898784"/>
              </p:ext>
            </p:extLst>
          </p:nvPr>
        </p:nvGraphicFramePr>
        <p:xfrm>
          <a:off x="1269424" y="2614049"/>
          <a:ext cx="9082486" cy="37973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26% of P</a:t>
            </a:r>
            <a:r>
              <a:rPr lang="en-US" sz="3600" cap="none" dirty="0" smtClean="0"/>
              <a:t>r</a:t>
            </a:r>
            <a:r>
              <a:rPr lang="en-US" sz="3600" dirty="0" smtClean="0"/>
              <a:t>EP </a:t>
            </a:r>
            <a:r>
              <a:rPr lang="en-US" sz="3600" dirty="0"/>
              <a:t>clients do not belong to any target population 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7811989"/>
              </p:ext>
            </p:extLst>
          </p:nvPr>
        </p:nvGraphicFramePr>
        <p:xfrm>
          <a:off x="7950641" y="1529504"/>
          <a:ext cx="4133850" cy="29832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961090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  <p:bldGraphic spid="7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DACAFDB-27B7-49BC-95FF-B6AB7E6F8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803" y="585216"/>
            <a:ext cx="11235125" cy="1499616"/>
          </a:xfrm>
        </p:spPr>
        <p:txBody>
          <a:bodyPr>
            <a:normAutofit/>
          </a:bodyPr>
          <a:lstStyle/>
          <a:p>
            <a:r>
              <a:rPr lang="en-ZA" sz="3600" dirty="0"/>
              <a:t>Advantages and disadvantages of general population 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E28283F-352D-4AF8-8CB4-D5C4D34B1E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8803" y="1981200"/>
            <a:ext cx="5912497" cy="4774442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ZA" sz="3800" b="1" dirty="0" smtClean="0">
                <a:solidFill>
                  <a:srgbClr val="0070C0"/>
                </a:solidFill>
              </a:rPr>
              <a:t>ADVANTAGES</a:t>
            </a:r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ZA" sz="3800" dirty="0" smtClean="0"/>
              <a:t>Reducing </a:t>
            </a:r>
            <a:r>
              <a:rPr lang="en-ZA" sz="3800" dirty="0"/>
              <a:t>stigma </a:t>
            </a:r>
            <a:endParaRPr lang="en-ZA" sz="3800" dirty="0" smtClean="0"/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ZA" sz="3800" dirty="0" smtClean="0"/>
              <a:t>Looks </a:t>
            </a:r>
            <a:r>
              <a:rPr lang="en-ZA" sz="3800" dirty="0"/>
              <a:t>at individual risk vs generalizing </a:t>
            </a:r>
            <a:r>
              <a:rPr lang="en-ZA" sz="3800" dirty="0" smtClean="0"/>
              <a:t>risk</a:t>
            </a:r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ZA" sz="3800" dirty="0" smtClean="0"/>
              <a:t>No </a:t>
            </a:r>
            <a:r>
              <a:rPr lang="en-ZA" sz="3800" dirty="0"/>
              <a:t>need to disclose individual behaviours/ sexual </a:t>
            </a:r>
            <a:r>
              <a:rPr lang="en-ZA" sz="3800" dirty="0" smtClean="0"/>
              <a:t>preference</a:t>
            </a:r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ZA" sz="3800" dirty="0" smtClean="0"/>
              <a:t>Allows </a:t>
            </a:r>
            <a:r>
              <a:rPr lang="en-ZA" sz="3800" dirty="0"/>
              <a:t>broader access to a proven effective HIV prevention </a:t>
            </a:r>
            <a:r>
              <a:rPr lang="en-ZA" sz="3800" dirty="0" smtClean="0"/>
              <a:t>method</a:t>
            </a:r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ZA" sz="3800" dirty="0" smtClean="0"/>
              <a:t>Integration </a:t>
            </a:r>
            <a:r>
              <a:rPr lang="en-ZA" sz="3800" dirty="0"/>
              <a:t>at many service delivery </a:t>
            </a:r>
            <a:r>
              <a:rPr lang="en-ZA" sz="3800" dirty="0" smtClean="0"/>
              <a:t>points</a:t>
            </a:r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ZA" sz="3800" dirty="0" smtClean="0"/>
              <a:t>Opportunity </a:t>
            </a:r>
            <a:r>
              <a:rPr lang="en-ZA" sz="3800" dirty="0"/>
              <a:t>to engage a broad range of individuals to understand their own HIV risk to make informed HIV prevention </a:t>
            </a:r>
            <a:r>
              <a:rPr lang="en-ZA" sz="3800" dirty="0" smtClean="0"/>
              <a:t>decisions</a:t>
            </a:r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ZA" sz="3800" dirty="0" smtClean="0"/>
              <a:t>Target </a:t>
            </a:r>
            <a:r>
              <a:rPr lang="en-ZA" sz="3800" dirty="0"/>
              <a:t>high </a:t>
            </a:r>
            <a:r>
              <a:rPr lang="en-ZA" sz="3800" dirty="0" smtClean="0"/>
              <a:t>risk </a:t>
            </a:r>
            <a:r>
              <a:rPr lang="en-ZA" sz="3800" dirty="0"/>
              <a:t>individuals at community level</a:t>
            </a:r>
          </a:p>
          <a:p>
            <a:pPr>
              <a:buFont typeface="Arial" panose="020B0604020202020204" pitchFamily="34" charset="0"/>
              <a:buChar char="•"/>
            </a:pPr>
            <a:endParaRPr lang="en-ZA" sz="3800" dirty="0"/>
          </a:p>
          <a:p>
            <a:pPr>
              <a:buFont typeface="Arial" panose="020B0604020202020204" pitchFamily="34" charset="0"/>
              <a:buChar char="•"/>
            </a:pPr>
            <a:endParaRPr lang="en-ZA" sz="3800" dirty="0"/>
          </a:p>
          <a:p>
            <a:pPr>
              <a:buFont typeface="Arial" panose="020B0604020202020204" pitchFamily="34" charset="0"/>
              <a:buChar char="•"/>
            </a:pPr>
            <a:endParaRPr lang="en-ZA" sz="3800" dirty="0"/>
          </a:p>
          <a:p>
            <a:pPr>
              <a:buFont typeface="Arial" panose="020B0604020202020204" pitchFamily="34" charset="0"/>
              <a:buChar char="•"/>
            </a:pPr>
            <a:endParaRPr lang="en-ZA" sz="3800" dirty="0"/>
          </a:p>
          <a:p>
            <a:pPr>
              <a:buFont typeface="Arial" panose="020B0604020202020204" pitchFamily="34" charset="0"/>
              <a:buChar char="•"/>
            </a:pPr>
            <a:endParaRPr lang="en-ZA" sz="38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7E28283F-352D-4AF8-8CB4-D5C4D34B1EF0}"/>
              </a:ext>
            </a:extLst>
          </p:cNvPr>
          <p:cNvSpPr txBox="1">
            <a:spLocks/>
          </p:cNvSpPr>
          <p:nvPr/>
        </p:nvSpPr>
        <p:spPr>
          <a:xfrm>
            <a:off x="7383438" y="1981200"/>
            <a:ext cx="4666321" cy="4500880"/>
          </a:xfrm>
          <a:prstGeom prst="rect">
            <a:avLst/>
          </a:prstGeom>
        </p:spPr>
        <p:txBody>
          <a:bodyPr vert="horz" lIns="45720" tIns="45720" rIns="45720" bIns="45720" rtlCol="0">
            <a:normAutofit fontScale="92500"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28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ZA" sz="2600" b="1" dirty="0">
                <a:solidFill>
                  <a:srgbClr val="0070C0"/>
                </a:solidFill>
                <a:latin typeface="Calibri" panose="020F0502020204030204" pitchFamily="34" charset="0"/>
              </a:rPr>
              <a:t>DISADVANTAGES</a:t>
            </a:r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ZA" sz="2600" dirty="0" smtClean="0">
                <a:latin typeface="Calibri" panose="020F0502020204030204" pitchFamily="34" charset="0"/>
              </a:rPr>
              <a:t>High number of health care workers to be trained for national scale up</a:t>
            </a:r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ZA" sz="2600" dirty="0" smtClean="0">
                <a:latin typeface="Calibri" panose="020F0502020204030204" pitchFamily="34" charset="0"/>
              </a:rPr>
              <a:t>Potential </a:t>
            </a:r>
            <a:r>
              <a:rPr lang="en-ZA" sz="2600" dirty="0">
                <a:latin typeface="Calibri" panose="020F0502020204030204" pitchFamily="34" charset="0"/>
              </a:rPr>
              <a:t>for clients to be missed for PrEP engagement in the context of high volume clinics and HCWs with competing client </a:t>
            </a:r>
            <a:r>
              <a:rPr lang="en-ZA" sz="2600" dirty="0" smtClean="0">
                <a:latin typeface="Calibri" panose="020F0502020204030204" pitchFamily="34" charset="0"/>
              </a:rPr>
              <a:t>priorities</a:t>
            </a:r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ZA" sz="2600" dirty="0" smtClean="0">
                <a:latin typeface="Calibri" panose="020F0502020204030204" pitchFamily="34" charset="0"/>
              </a:rPr>
              <a:t>Difficulties </a:t>
            </a:r>
            <a:r>
              <a:rPr lang="en-ZA" sz="2600" dirty="0">
                <a:latin typeface="Calibri" panose="020F0502020204030204" pitchFamily="34" charset="0"/>
              </a:rPr>
              <a:t>in reporting uptake of PrEP within specific key populations (if disclosure not required)]</a:t>
            </a:r>
          </a:p>
          <a:p>
            <a:pPr>
              <a:buFont typeface="Wingdings" panose="05000000000000000000" pitchFamily="2" charset="2"/>
              <a:buChar char="§"/>
            </a:pPr>
            <a:endParaRPr lang="en-ZA" sz="3800" dirty="0"/>
          </a:p>
          <a:p>
            <a:pPr>
              <a:buFont typeface="Wingdings" panose="05000000000000000000" pitchFamily="2" charset="2"/>
              <a:buChar char="§"/>
            </a:pPr>
            <a:endParaRPr lang="en-ZA" sz="3800" dirty="0"/>
          </a:p>
          <a:p>
            <a:pPr>
              <a:buFont typeface="Arial" panose="020B0604020202020204" pitchFamily="34" charset="0"/>
              <a:buChar char="•"/>
            </a:pPr>
            <a:endParaRPr lang="en-ZA" sz="3800" dirty="0"/>
          </a:p>
          <a:p>
            <a:pPr>
              <a:buFont typeface="Arial" panose="020B0604020202020204" pitchFamily="34" charset="0"/>
              <a:buChar char="•"/>
            </a:pPr>
            <a:endParaRPr lang="en-ZA" sz="3800" dirty="0"/>
          </a:p>
          <a:p>
            <a:pPr>
              <a:buFont typeface="Arial" panose="020B0604020202020204" pitchFamily="34" charset="0"/>
              <a:buChar char="•"/>
            </a:pPr>
            <a:endParaRPr lang="en-ZA" sz="3800" dirty="0"/>
          </a:p>
        </p:txBody>
      </p:sp>
    </p:spTree>
    <p:extLst>
      <p:ext uri="{BB962C8B-B14F-4D97-AF65-F5344CB8AC3E}">
        <p14:creationId xmlns:p14="http://schemas.microsoft.com/office/powerpoint/2010/main" val="1232704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55C4566-9967-4BA2-85FF-48907E2A7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3600" dirty="0" err="1"/>
              <a:t>PrEP</a:t>
            </a:r>
            <a:r>
              <a:rPr lang="en-ZA" sz="3600" dirty="0"/>
              <a:t> Study Retrospection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EADB58F-247E-4D27-A666-ABB57FAC0EFC}"/>
              </a:ext>
            </a:extLst>
          </p:cNvPr>
          <p:cNvSpPr txBox="1"/>
          <p:nvPr/>
        </p:nvSpPr>
        <p:spPr>
          <a:xfrm>
            <a:off x="1522520" y="1813722"/>
            <a:ext cx="11243569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alibri" panose="020F0502020204030204" pitchFamily="34" charset="0"/>
              </a:rPr>
              <a:t>What would we do differently? </a:t>
            </a:r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latin typeface="Calibri" panose="020F0502020204030204" pitchFamily="34" charset="0"/>
              </a:rPr>
              <a:t>Advocate to MOH to expand </a:t>
            </a:r>
            <a:r>
              <a:rPr lang="en-US" sz="2400" dirty="0" smtClean="0">
                <a:latin typeface="Calibri" panose="020F0502020204030204" pitchFamily="34" charset="0"/>
              </a:rPr>
              <a:t>cadre  </a:t>
            </a:r>
            <a:r>
              <a:rPr lang="en-US" sz="2400" dirty="0">
                <a:latin typeface="Calibri" panose="020F0502020204030204" pitchFamily="34" charset="0"/>
              </a:rPr>
              <a:t>of HCWs that are eligible to initiate </a:t>
            </a:r>
            <a:r>
              <a:rPr lang="en-US" sz="2400" dirty="0" err="1">
                <a:latin typeface="Calibri" panose="020F0502020204030204" pitchFamily="34" charset="0"/>
              </a:rPr>
              <a:t>PrEP</a:t>
            </a:r>
            <a:r>
              <a:rPr lang="en-US" sz="2400" dirty="0">
                <a:latin typeface="Calibri" panose="020F0502020204030204" pitchFamily="34" charset="0"/>
              </a:rPr>
              <a:t> </a:t>
            </a:r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latin typeface="Calibri" panose="020F0502020204030204" pitchFamily="34" charset="0"/>
              </a:rPr>
              <a:t>Conduct community </a:t>
            </a:r>
            <a:r>
              <a:rPr lang="en-US" sz="2400" dirty="0" err="1">
                <a:latin typeface="Calibri" panose="020F0502020204030204" pitchFamily="34" charset="0"/>
              </a:rPr>
              <a:t>PrEP</a:t>
            </a:r>
            <a:r>
              <a:rPr lang="en-US" sz="2400" dirty="0">
                <a:latin typeface="Calibri" panose="020F0502020204030204" pitchFamily="34" charset="0"/>
              </a:rPr>
              <a:t> initiations with follow ups and refills done at clinics</a:t>
            </a:r>
          </a:p>
          <a:p>
            <a:endParaRPr lang="en-US" sz="1400" dirty="0">
              <a:latin typeface="Calibri" panose="020F0502020204030204" pitchFamily="34" charset="0"/>
            </a:endParaRPr>
          </a:p>
          <a:p>
            <a:r>
              <a:rPr lang="en-US" sz="2400" b="1" dirty="0">
                <a:latin typeface="Calibri" panose="020F0502020204030204" pitchFamily="34" charset="0"/>
              </a:rPr>
              <a:t>What do we wish we had known earlier?</a:t>
            </a:r>
            <a:r>
              <a:rPr lang="en-US" sz="2400" dirty="0">
                <a:latin typeface="Calibri" panose="020F0502020204030204" pitchFamily="34" charset="0"/>
              </a:rPr>
              <a:t> </a:t>
            </a:r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latin typeface="Calibri" panose="020F0502020204030204" pitchFamily="34" charset="0"/>
              </a:rPr>
              <a:t>Prior to roll out focus a communication strategy on a national understanding of </a:t>
            </a:r>
            <a:r>
              <a:rPr lang="en-US" sz="2400" dirty="0" err="1">
                <a:latin typeface="Calibri" panose="020F0502020204030204" pitchFamily="34" charset="0"/>
              </a:rPr>
              <a:t>PrEP</a:t>
            </a:r>
            <a:r>
              <a:rPr lang="en-US" sz="2400" dirty="0">
                <a:latin typeface="Calibri" panose="020F0502020204030204" pitchFamily="34" charset="0"/>
              </a:rPr>
              <a:t> and prioritize  identifying biggest influencers (</a:t>
            </a:r>
            <a:r>
              <a:rPr lang="en-US" sz="2400" dirty="0" err="1">
                <a:latin typeface="Calibri" panose="020F0502020204030204" pitchFamily="34" charset="0"/>
              </a:rPr>
              <a:t>eg</a:t>
            </a:r>
            <a:r>
              <a:rPr lang="en-US" sz="2400" dirty="0">
                <a:latin typeface="Calibri" panose="020F0502020204030204" pitchFamily="34" charset="0"/>
              </a:rPr>
              <a:t>, HCW, Peer to Peer) for </a:t>
            </a:r>
            <a:r>
              <a:rPr lang="en-US" sz="2400" dirty="0" err="1">
                <a:latin typeface="Calibri" panose="020F0502020204030204" pitchFamily="34" charset="0"/>
              </a:rPr>
              <a:t>PrEP</a:t>
            </a:r>
            <a:r>
              <a:rPr lang="en-US" sz="2400" dirty="0">
                <a:latin typeface="Calibri" panose="020F0502020204030204" pitchFamily="34" charset="0"/>
              </a:rPr>
              <a:t> uptake, supporting improved targeting, reducing </a:t>
            </a:r>
            <a:r>
              <a:rPr lang="en-US" sz="2400" dirty="0" err="1">
                <a:latin typeface="Calibri" panose="020F0502020204030204" pitchFamily="34" charset="0"/>
              </a:rPr>
              <a:t>PrEP</a:t>
            </a:r>
            <a:r>
              <a:rPr lang="en-US" sz="2400" dirty="0">
                <a:latin typeface="Calibri" panose="020F0502020204030204" pitchFamily="34" charset="0"/>
              </a:rPr>
              <a:t> associated stigma post roll out.</a:t>
            </a:r>
          </a:p>
          <a:p>
            <a:endParaRPr lang="en-US" sz="1400" dirty="0">
              <a:latin typeface="Calibri" panose="020F0502020204030204" pitchFamily="34" charset="0"/>
            </a:endParaRPr>
          </a:p>
          <a:p>
            <a:r>
              <a:rPr lang="en-US" sz="2400" b="1" dirty="0">
                <a:latin typeface="Calibri" panose="020F0502020204030204" pitchFamily="34" charset="0"/>
              </a:rPr>
              <a:t>What do we still want to find out?</a:t>
            </a:r>
            <a:r>
              <a:rPr lang="en-US" sz="2400" dirty="0">
                <a:latin typeface="Calibri" panose="020F0502020204030204" pitchFamily="34" charset="0"/>
              </a:rPr>
              <a:t> </a:t>
            </a:r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latin typeface="Calibri" panose="020F0502020204030204" pitchFamily="34" charset="0"/>
              </a:rPr>
              <a:t>The cost effectiveness of </a:t>
            </a:r>
            <a:r>
              <a:rPr lang="en-US" sz="2400" dirty="0" err="1">
                <a:latin typeface="Calibri" panose="020F0502020204030204" pitchFamily="34" charset="0"/>
              </a:rPr>
              <a:t>PrEP</a:t>
            </a:r>
            <a:r>
              <a:rPr lang="en-US" sz="2400" dirty="0">
                <a:latin typeface="Calibri" panose="020F0502020204030204" pitchFamily="34" charset="0"/>
              </a:rPr>
              <a:t> approaches for those most at risk only vs. general population combined with demand creation for most at risk.</a:t>
            </a:r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latin typeface="Calibri" panose="020F0502020204030204" pitchFamily="34" charset="0"/>
              </a:rPr>
              <a:t>What would happen if we requested disclosure of specific sexual behavior/preference? </a:t>
            </a:r>
          </a:p>
          <a:p>
            <a:endParaRPr lang="en-US" sz="2000" dirty="0"/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xmlns="" id="{A7AD185B-5B45-49F8-BB6C-46E57F784D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159544" y="1854050"/>
            <a:ext cx="1219200" cy="1353312"/>
          </a:xfrm>
        </p:spPr>
      </p:pic>
      <p:pic>
        <p:nvPicPr>
          <p:cNvPr id="9" name="Content Placeholder 9">
            <a:extLst>
              <a:ext uri="{FF2B5EF4-FFF2-40B4-BE49-F238E27FC236}">
                <a16:creationId xmlns:a16="http://schemas.microsoft.com/office/drawing/2014/main" xmlns="" id="{D4689AC0-1B78-4FD1-95EB-3346A949659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tretch>
            <a:fillRect/>
          </a:stretch>
        </p:blipFill>
        <p:spPr>
          <a:xfrm>
            <a:off x="396240" y="5265858"/>
            <a:ext cx="1009449" cy="1345933"/>
          </a:xfrm>
          <a:prstGeom prst="rect">
            <a:avLst/>
          </a:prstGeom>
        </p:spPr>
      </p:pic>
      <p:pic>
        <p:nvPicPr>
          <p:cNvPr id="13" name="Content Placeholder 14">
            <a:extLst>
              <a:ext uri="{FF2B5EF4-FFF2-40B4-BE49-F238E27FC236}">
                <a16:creationId xmlns:a16="http://schemas.microsoft.com/office/drawing/2014/main" xmlns="" id="{F15CFBA5-CC0C-4EF1-88DA-A8CB72FFC0C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8"/>
              </a:ext>
            </a:extLst>
          </a:blip>
          <a:stretch>
            <a:fillRect/>
          </a:stretch>
        </p:blipFill>
        <p:spPr>
          <a:xfrm>
            <a:off x="284009" y="3428999"/>
            <a:ext cx="1121680" cy="1402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640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75360" y="5882640"/>
            <a:ext cx="11338560" cy="8229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alibri" panose="020F0502020204030204" pitchFamily="34" charset="0"/>
              </a:rPr>
              <a:t>Many SSA countries are taking a general population approach in their policies. </a:t>
            </a:r>
          </a:p>
          <a:p>
            <a:pPr algn="ctr"/>
            <a:r>
              <a:rPr lang="en-US" sz="2400" dirty="0" smtClean="0">
                <a:latin typeface="Calibri" panose="020F0502020204030204" pitchFamily="34" charset="0"/>
              </a:rPr>
              <a:t>What is their implementation status? What are their challenges and achievements?</a:t>
            </a:r>
            <a:endParaRPr lang="en-US" sz="2400" dirty="0">
              <a:latin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General Population Approaches in other countries</a:t>
            </a:r>
            <a:endParaRPr lang="en-US" sz="36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7234747"/>
              </p:ext>
            </p:extLst>
          </p:nvPr>
        </p:nvGraphicFramePr>
        <p:xfrm>
          <a:off x="952498" y="1977319"/>
          <a:ext cx="11346181" cy="3749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8986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65631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Policy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Lesotho</a:t>
                      </a:r>
                    </a:p>
                    <a:p>
                      <a:endParaRPr lang="en-US" sz="2400" dirty="0" smtClean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General population approach</a:t>
                      </a:r>
                      <a:r>
                        <a:rPr lang="en-US" sz="2400" baseline="0" dirty="0" smtClean="0">
                          <a:latin typeface="Calibri" panose="020F0502020204030204" pitchFamily="34" charset="0"/>
                        </a:rPr>
                        <a:t> for PrEP </a:t>
                      </a:r>
                      <a:r>
                        <a:rPr lang="en-US" sz="1600" baseline="0" dirty="0" smtClean="0">
                          <a:latin typeface="Calibri" panose="020F0502020204030204" pitchFamily="34" charset="0"/>
                        </a:rPr>
                        <a:t>(2016 guidelines)</a:t>
                      </a:r>
                      <a:endParaRPr lang="en-US" sz="16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Kenya</a:t>
                      </a:r>
                    </a:p>
                    <a:p>
                      <a:endParaRPr lang="en-US" sz="2400" dirty="0" smtClean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PrEP is recommend for </a:t>
                      </a:r>
                      <a:r>
                        <a:rPr lang="en-US" sz="24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for</a:t>
                      </a:r>
                      <a:r>
                        <a:rPr lang="en-US" sz="2400" b="0" i="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HIV negative individuals at substantial ongoing risk of HIV infection</a:t>
                      </a:r>
                      <a:r>
                        <a:rPr lang="en-US" sz="24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aseline="0" dirty="0" smtClean="0">
                          <a:latin typeface="Calibri" panose="020F0502020204030204" pitchFamily="34" charset="0"/>
                        </a:rPr>
                        <a:t>(2016 guidelines)</a:t>
                      </a:r>
                      <a:endParaRPr lang="en-US" sz="1600" dirty="0" smtClean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Zambia</a:t>
                      </a:r>
                    </a:p>
                    <a:p>
                      <a:endParaRPr lang="en-US" sz="2400" dirty="0" smtClean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Population</a:t>
                      </a:r>
                      <a:r>
                        <a:rPr lang="en-US" sz="2400" baseline="0" dirty="0" smtClean="0">
                          <a:latin typeface="Calibri" panose="020F0502020204030204" pitchFamily="34" charset="0"/>
                        </a:rPr>
                        <a:t> at substantial risk, not limited to KPs </a:t>
                      </a:r>
                      <a:r>
                        <a:rPr lang="en-US" sz="1600" baseline="0" dirty="0" smtClean="0">
                          <a:latin typeface="Calibri" panose="020F0502020204030204" pitchFamily="34" charset="0"/>
                        </a:rPr>
                        <a:t>(2018 consolidated guidelines)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Botswana</a:t>
                      </a:r>
                    </a:p>
                    <a:p>
                      <a:endParaRPr lang="en-US" sz="2400" dirty="0" smtClean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Population at high risk, not limited to KPs</a:t>
                      </a:r>
                      <a:r>
                        <a:rPr lang="en-US" sz="2400" baseline="0" dirty="0" smtClean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aseline="0" dirty="0" smtClean="0">
                          <a:latin typeface="Calibri" panose="020F0502020204030204" pitchFamily="34" charset="0"/>
                        </a:rPr>
                        <a:t>(2016 guidelines)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7774" y="2638426"/>
            <a:ext cx="761004" cy="504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7774" y="3428250"/>
            <a:ext cx="761004" cy="515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7774" y="4231876"/>
            <a:ext cx="761004" cy="553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0" r="4898"/>
          <a:stretch/>
        </p:blipFill>
        <p:spPr bwMode="auto">
          <a:xfrm>
            <a:off x="2514600" y="4997687"/>
            <a:ext cx="731520" cy="549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975360" y="2374230"/>
            <a:ext cx="11338560" cy="914400"/>
          </a:xfrm>
          <a:prstGeom prst="rect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53978" y="3352798"/>
            <a:ext cx="11710737" cy="3433011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square" rtlCol="0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670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	</a:t>
            </a:r>
            <a:r>
              <a:rPr lang="en-US" sz="3600" dirty="0" err="1" smtClean="0"/>
              <a:t>lesotho</a:t>
            </a:r>
            <a:endParaRPr lang="en-US" sz="3600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949" y="766987"/>
            <a:ext cx="1481494" cy="982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122950" y="2197772"/>
            <a:ext cx="11133220" cy="4507827"/>
          </a:xfrm>
          <a:prstGeom prst="rect">
            <a:avLst/>
          </a:prstGeom>
          <a:solidFill>
            <a:schemeClr val="bg1">
              <a:alpha val="7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25000"/>
              </a:lnSpc>
            </a:pPr>
            <a:r>
              <a:rPr lang="en-US" sz="24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Implementation status:</a:t>
            </a:r>
          </a:p>
          <a:p>
            <a:pPr marL="342900" indent="-342900">
              <a:lnSpc>
                <a:spcPct val="125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Preparation 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</a:rPr>
              <a:t>for nationwide scale up started in Q3 </a:t>
            </a: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2017</a:t>
            </a:r>
          </a:p>
          <a:p>
            <a:pPr marL="342900" indent="-342900">
              <a:lnSpc>
                <a:spcPct val="125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TWG 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</a:rPr>
              <a:t>constituted with four subcommittees </a:t>
            </a:r>
            <a:endParaRPr lang="en-US" sz="24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342900" indent="-342900">
              <a:lnSpc>
                <a:spcPct val="125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Draft 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</a:rPr>
              <a:t>implementation framework finalized by </a:t>
            </a: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MOH</a:t>
            </a:r>
          </a:p>
          <a:p>
            <a:pPr marL="342900" indent="-342900">
              <a:lnSpc>
                <a:spcPct val="125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National 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</a:rPr>
              <a:t>TOT completed,  District-level step-down trainings </a:t>
            </a: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ongoing.</a:t>
            </a:r>
          </a:p>
          <a:p>
            <a:pPr marL="342900" indent="-342900">
              <a:lnSpc>
                <a:spcPct val="125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National 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</a:rPr>
              <a:t>M&amp;E indicators and data collection tools in </a:t>
            </a: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place</a:t>
            </a:r>
          </a:p>
          <a:p>
            <a:pPr marL="342900" indent="-342900">
              <a:lnSpc>
                <a:spcPct val="125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PEPFAR 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</a:rPr>
              <a:t>supporting 5 districts, other 5 district fully supported by </a:t>
            </a:r>
            <a:r>
              <a:rPr lang="en-US" sz="24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MoH</a:t>
            </a:r>
            <a:endParaRPr lang="en-US" sz="24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342900" indent="-342900">
              <a:lnSpc>
                <a:spcPct val="125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No 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</a:rPr>
              <a:t>data </a:t>
            </a: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available</a:t>
            </a:r>
          </a:p>
          <a:p>
            <a:pPr marL="342900" indent="-342900">
              <a:lnSpc>
                <a:spcPct val="125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Uptake 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</a:rPr>
              <a:t>is slow, mainly </a:t>
            </a:r>
            <a:r>
              <a:rPr lang="en-US" sz="2400" dirty="0" err="1">
                <a:solidFill>
                  <a:schemeClr val="tx1"/>
                </a:solidFill>
                <a:latin typeface="Calibri" panose="020F0502020204030204" pitchFamily="34" charset="0"/>
              </a:rPr>
              <a:t>sero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</a:rPr>
              <a:t>-discordant </a:t>
            </a: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couples.</a:t>
            </a:r>
          </a:p>
          <a:p>
            <a:pPr marL="342900" indent="-342900">
              <a:lnSpc>
                <a:spcPct val="125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Partner 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</a:rPr>
              <a:t>driven community based PrEP </a:t>
            </a: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focusing 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</a:rPr>
              <a:t>on KPs </a:t>
            </a:r>
          </a:p>
        </p:txBody>
      </p:sp>
    </p:spTree>
    <p:extLst>
      <p:ext uri="{BB962C8B-B14F-4D97-AF65-F5344CB8AC3E}">
        <p14:creationId xmlns:p14="http://schemas.microsoft.com/office/powerpoint/2010/main" val="811373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theme/theme1.xml><?xml version="1.0" encoding="utf-8"?>
<a:theme xmlns:a="http://schemas.openxmlformats.org/drawingml/2006/main" name="Master Callout Text and Data">
  <a:themeElements>
    <a:clrScheme name="PEPFAR">
      <a:dk1>
        <a:srgbClr val="16181A"/>
      </a:dk1>
      <a:lt1>
        <a:srgbClr val="FFFFFF"/>
      </a:lt1>
      <a:dk2>
        <a:srgbClr val="468CA8"/>
      </a:dk2>
      <a:lt2>
        <a:srgbClr val="16181A"/>
      </a:lt2>
      <a:accent1>
        <a:srgbClr val="B64C4B"/>
      </a:accent1>
      <a:accent2>
        <a:srgbClr val="468CA8"/>
      </a:accent2>
      <a:accent3>
        <a:srgbClr val="7F7F7F"/>
      </a:accent3>
      <a:accent4>
        <a:srgbClr val="F47C20"/>
      </a:accent4>
      <a:accent5>
        <a:srgbClr val="009999"/>
      </a:accent5>
      <a:accent6>
        <a:srgbClr val="047AAA"/>
      </a:accent6>
      <a:hlink>
        <a:srgbClr val="0563C1"/>
      </a:hlink>
      <a:folHlink>
        <a:srgbClr val="954F72"/>
      </a:folHlink>
    </a:clrScheme>
    <a:fontScheme name="PEPFA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EPFAR Theme" id="{D554F53B-AEC7-4F82-A0D6-B045BF4FA345}" vid="{26E8B40A-6C7F-4326-89A2-440D0D9D6250}"/>
    </a:ext>
  </a:extLst>
</a:theme>
</file>

<file path=ppt/theme/theme2.xml><?xml version="1.0" encoding="utf-8"?>
<a:theme xmlns:a="http://schemas.openxmlformats.org/drawingml/2006/main" name="CHAI">
  <a:themeElements>
    <a:clrScheme name="PrEP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F559A"/>
      </a:accent1>
      <a:accent2>
        <a:srgbClr val="ED1C24"/>
      </a:accent2>
      <a:accent3>
        <a:srgbClr val="F5DB12"/>
      </a:accent3>
      <a:accent4>
        <a:srgbClr val="262262"/>
      </a:accent4>
      <a:accent5>
        <a:srgbClr val="000000"/>
      </a:accent5>
      <a:accent6>
        <a:srgbClr val="FFFFFF"/>
      </a:accent6>
      <a:hlink>
        <a:srgbClr val="0563C1"/>
      </a:hlink>
      <a:folHlink>
        <a:srgbClr val="954F7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HAI" id="{019A13E3-4A18-41BD-9ABE-FD0635A59443}" vid="{34B8D561-7D83-4BE5-9AB3-16E620A2265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4944</TotalTime>
  <Words>1517</Words>
  <Application>Microsoft Office PowerPoint</Application>
  <PresentationFormat>Custom</PresentationFormat>
  <Paragraphs>195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Arial</vt:lpstr>
      <vt:lpstr>Calibri</vt:lpstr>
      <vt:lpstr>Century Gothic</vt:lpstr>
      <vt:lpstr>Segoe UI</vt:lpstr>
      <vt:lpstr>Tw Cen MT</vt:lpstr>
      <vt:lpstr>Tw Cen MT Condensed</vt:lpstr>
      <vt:lpstr>Wingdings</vt:lpstr>
      <vt:lpstr>Wingdings 3</vt:lpstr>
      <vt:lpstr>Master Callout Text and Data</vt:lpstr>
      <vt:lpstr>CHAI</vt:lpstr>
      <vt:lpstr>Reaching those most at-risk through a general population approach: PrEP in the context of a generalized HIV epidemic</vt:lpstr>
      <vt:lpstr>eswatini’s rationale for Prep in the general population</vt:lpstr>
      <vt:lpstr>a national prep framework was developed to guide implementation of demonstration studies</vt:lpstr>
      <vt:lpstr>What does a general population approach mean in eswatini?</vt:lpstr>
      <vt:lpstr>26% of PrEP clients do not belong to any target population </vt:lpstr>
      <vt:lpstr>Advantages and disadvantages of general population approach</vt:lpstr>
      <vt:lpstr>PrEP Study Retrospection</vt:lpstr>
      <vt:lpstr>General Population Approaches in other countries</vt:lpstr>
      <vt:lpstr>  lesotho</vt:lpstr>
      <vt:lpstr>General Population Approaches in other countries</vt:lpstr>
      <vt:lpstr>  kenya</vt:lpstr>
      <vt:lpstr>conclusion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Lindiwe Mkhatshwa</dc:creator>
  <cp:lastModifiedBy>Saal</cp:lastModifiedBy>
  <cp:revision>427</cp:revision>
  <dcterms:created xsi:type="dcterms:W3CDTF">2016-08-24T08:12:36Z</dcterms:created>
  <dcterms:modified xsi:type="dcterms:W3CDTF">2018-07-25T09:15:57Z</dcterms:modified>
</cp:coreProperties>
</file>